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5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6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7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63" r:id="rId3"/>
    <p:sldId id="265" r:id="rId4"/>
    <p:sldId id="267" r:id="rId5"/>
    <p:sldId id="268" r:id="rId6"/>
    <p:sldId id="269" r:id="rId7"/>
    <p:sldId id="270" r:id="rId8"/>
    <p:sldId id="266" r:id="rId9"/>
  </p:sldIdLst>
  <p:sldSz cx="12192000" cy="6858000"/>
  <p:notesSz cx="6858000" cy="9144000"/>
  <p:custDataLst>
    <p:tags r:id="rId11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53BAC1-A972-4501-A3F0-65D4D0387086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199367-215D-463F-B7B9-80D8D138F0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1851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A0297-835B-4005-A73E-7D056FBE2D9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2401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A0297-835B-4005-A73E-7D056FBE2D9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0310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A0297-835B-4005-A73E-7D056FBE2D9A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0528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A0297-835B-4005-A73E-7D056FBE2D9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4146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A0297-835B-4005-A73E-7D056FBE2D9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994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A0297-835B-4005-A73E-7D056FBE2D9A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0499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A0297-835B-4005-A73E-7D056FBE2D9A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6191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A0297-835B-4005-A73E-7D056FBE2D9A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9420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755AC9-BC65-448F-88E9-18D106BB77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CAAD5A-3B4A-4155-858E-633F4D896F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0FFED4D-D3BC-4593-88D3-3855412D8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8631B8-2F3F-45AE-AAFF-52E5738B8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54CFAB-B9A0-46D5-BE47-4C8688C36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6405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638ABB-6258-4B05-9043-1331C5EEE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97AD1A-2F07-4F47-A7F8-B317675A8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EAC600-9F70-47A0-AEC6-06405D44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AC8100-DDD4-4943-A5ED-F84E056AF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4BD30-8183-4926-B6EA-F1B887B0B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741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F92861F-070D-414F-AE89-73AD7A4DC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B565C2F-6481-42BB-B432-0A470598A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6DE9F9-D07B-48F5-8B9F-71904B99F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3DD55E-18ED-4FC0-886A-9264FEE3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A25A13-BD18-43CD-BC57-B0AC2F2A1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47654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Титульный слай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1"/>
          <p:cNvSpPr>
            <a:spLocks noGrp="1"/>
          </p:cNvSpPr>
          <p:nvPr>
            <p:ph type="body" idx="10" hasCustomPrompt="1"/>
          </p:nvPr>
        </p:nvSpPr>
        <p:spPr>
          <a:xfrm>
            <a:off x="1237171" y="3711687"/>
            <a:ext cx="7920683" cy="381002"/>
          </a:xfrm>
        </p:spPr>
        <p:txBody>
          <a:bodyPr vert="horz" wrap="square" lIns="91440" tIns="45720" rIns="91440" bIns="45720" anchor="t" anchorCtr="0">
            <a:noAutofit/>
          </a:bodyPr>
          <a:lstStyle>
            <a:lvl1pPr marL="0" marR="0" indent="0" algn="l" rtl="0" eaLnBrk="1" fontAlgn="auto" hangingPunct="1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400" b="0" i="0" u="none" strike="noStrike" kern="1200" cap="none" spc="0" baseline="0">
                <a:solidFill>
                  <a:schemeClr val="bg1">
                    <a:lumMod val="100000"/>
                  </a:schemeClr>
                </a:solidFill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7" name="Текст 2"/>
          <p:cNvSpPr>
            <a:spLocks noGrp="1"/>
          </p:cNvSpPr>
          <p:nvPr>
            <p:ph type="body" sz="quarter" idx="11" hasCustomPrompt="1"/>
          </p:nvPr>
        </p:nvSpPr>
        <p:spPr>
          <a:xfrm>
            <a:off x="877877" y="2925894"/>
            <a:ext cx="9565535" cy="731611"/>
          </a:xfrm>
          <a:prstGeom prst="rect">
            <a:avLst/>
          </a:prstGeom>
        </p:spPr>
        <p:txBody>
          <a:bodyPr vert="horz" wrap="square" lIns="91440" tIns="45720" rIns="91440" bIns="45720" anchor="t" anchorCtr="0">
            <a:normAutofit/>
          </a:bodyPr>
          <a:lstStyle>
            <a:lvl1pPr marL="0" marR="0" indent="0" algn="l" rtl="0" eaLnBrk="1" fontAlgn="auto" hangingPunct="1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550" b="0" i="0" u="none" strike="noStrike" kern="1200" cap="none" spc="0" baseline="0">
                <a:solidFill>
                  <a:schemeClr val="bg1">
                    <a:lumMod val="100000"/>
                  </a:schemeClr>
                </a:solidFill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897041" y="1892806"/>
            <a:ext cx="5696264" cy="279451"/>
          </a:xfrm>
          <a:prstGeom prst="rect">
            <a:avLst/>
          </a:prstGeom>
        </p:spPr>
        <p:txBody>
          <a:bodyPr vert="horz" wrap="none" lIns="91440" tIns="45720" rIns="91440" bIns="45720" anchor="t" anchorCtr="0">
            <a:normAutofit/>
          </a:bodyPr>
          <a:lstStyle>
            <a:lvl1pPr marL="0" marR="0" indent="0"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50" b="0" i="0" u="none" strike="noStrike" kern="1200" cap="all" spc="90" baseline="0">
                <a:solidFill>
                  <a:schemeClr val="bg1">
                    <a:lumMod val="100000"/>
                  </a:schemeClr>
                </a:solidFill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9" name="Заголовок"/>
          <p:cNvSpPr>
            <a:spLocks noGrp="1"/>
          </p:cNvSpPr>
          <p:nvPr>
            <p:ph type="title" idx="13" hasCustomPrompt="1"/>
          </p:nvPr>
        </p:nvSpPr>
        <p:spPr>
          <a:xfrm>
            <a:off x="867719" y="2172257"/>
            <a:ext cx="9575692" cy="661720"/>
          </a:xfrm>
        </p:spPr>
        <p:txBody>
          <a:bodyPr vert="horz" wrap="none" lIns="91440" tIns="45720" rIns="91440" bIns="45720" anchor="t" anchorCtr="0">
            <a:noAutofit/>
          </a:bodyPr>
          <a:lstStyle>
            <a:lvl1pPr marL="0" marR="0" indent="0"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700" b="1" i="0" u="none" strike="noStrike" kern="1200" cap="none" spc="0" baseline="0">
                <a:solidFill>
                  <a:schemeClr val="bg1">
                    <a:lumMod val="100000"/>
                  </a:schemeClr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ru-RU"/>
              <a:t>Введите заголовок</a:t>
            </a:r>
            <a:endParaRPr lang="ru-RU" dirty="0"/>
          </a:p>
        </p:txBody>
      </p:sp>
      <p:sp>
        <p:nvSpPr>
          <p:cNvPr id="10" name="Картинка 1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ru-RU"/>
              <a:t>Нажмите на иконку чтобы добавить картинку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008940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Видео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1"/>
          <p:cNvSpPr>
            <a:spLocks noGrp="1"/>
          </p:cNvSpPr>
          <p:nvPr>
            <p:ph type="body" idx="10" hasCustomPrompt="1"/>
          </p:nvPr>
        </p:nvSpPr>
        <p:spPr>
          <a:xfrm>
            <a:off x="441747" y="85412"/>
            <a:ext cx="6670253" cy="261610"/>
          </a:xfrm>
        </p:spPr>
        <p:txBody>
          <a:bodyPr vert="horz" wrap="square" lIns="91440" tIns="45720" rIns="91440" bIns="45720" anchor="t" anchorCtr="0">
            <a:noAutofit/>
          </a:bodyPr>
          <a:lstStyle>
            <a:lvl1pPr marL="0" marR="0" indent="0"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100" b="0" i="0" u="none" strike="noStrike" kern="1200" cap="none" spc="0" baseline="0">
                <a:solidFill>
                  <a:schemeClr val="bg1">
                    <a:lumMod val="75000"/>
                  </a:schemeClr>
                </a:solidFill>
                <a:latin typeface="+mj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ru-RU"/>
              <a:t>Введите текст</a:t>
            </a:r>
            <a:endParaRPr lang="ru-RU" dirty="0"/>
          </a:p>
        </p:txBody>
      </p:sp>
      <p:sp>
        <p:nvSpPr>
          <p:cNvPr id="3" name="Видео 1"/>
          <p:cNvSpPr>
            <a:spLocks noGrp="1"/>
          </p:cNvSpPr>
          <p:nvPr>
            <p:ph type="media" sz="quarter" idx="14" hasCustomPrompt="1"/>
          </p:nvPr>
        </p:nvSpPr>
        <p:spPr>
          <a:xfrm>
            <a:off x="2659977" y="1077503"/>
            <a:ext cx="6823388" cy="4258068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ru-RU"/>
              <a:t>Нажмите на иконку чтобы добавить видео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9167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C4CA0C-55E7-4885-A358-980247613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AAB98C-F263-4A2A-88FF-6EECBB8A9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B143BF-E7D8-4ED6-9001-543368828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A7E890-31EE-4559-8210-C09B03E0A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79D9D34-956D-4A3C-BF13-3F5F8F2CD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1700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68EE0-70E2-47A0-944F-84856C2F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555BB9-414B-4C49-9830-9477B04A9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C0932B-1849-4491-877D-39130D8FA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B600DD-D79C-4AD4-8D3C-11F3EA5A3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A1BDA6-7582-45C9-9597-3B7AFCCBE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7274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86049E-18F3-4869-B97F-DC427617F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6E392C-2AD4-4E3C-846F-00B504CB2B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0AF742D-5174-4398-9E35-CA6355CDD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F500D37-5310-4741-AF23-02C4A87C8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0EFE19E-3E08-4765-B4C5-A3B2B9EEB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FC723A2-D0EC-454B-968D-6EBB3AC09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2789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E8C02F-D1CB-4CEE-B8D4-5A98242BC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1552B71-2B96-4789-B4AF-F8CCE475D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9919C5A-C28F-4549-B2A1-9D83E786A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EFE3572-20CC-472B-871F-EAD5AA2EA5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E6B1313-A32D-40B4-8411-DE2A95CCAB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80F0337-6BCE-4856-9289-A1241D85E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7356BB8-EBC9-46F5-AF42-18D57C8C9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9EC78B8-6ED5-4BAE-93AE-8B5CB7BB3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2285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EF863D-FB12-4B39-A981-3804FE542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0455BF1-5A5F-45BD-81A9-9EB44B4FE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E226D36-4DD0-484C-82F8-95B6E1EB6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793889C-95BA-4985-9905-B0C78E613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3563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60A74DF-BE56-4D2F-9C2D-07D58A96D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1E1D08B-7EA2-42B3-ABEF-B97B3B74A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D8FF9C9-81BA-44E7-A021-06C2CD6DB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6522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542DB6-5ADD-48F3-AAB3-332513B21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2C1567-2449-48F8-BA22-74E98E3A3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EFC1E06-7E88-470C-B7B2-3284C14FC0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945D43B-A4D7-488B-8848-C55FBDFDB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6997C81-DB66-4880-AB8E-F045428A7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B2D83A0-0AD5-4091-9DF0-8A53DDF09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31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F9FC2B-AF57-4BDC-B400-653635F47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636342F-2C21-4C00-A25B-D593829F4F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97AB6E4-6B03-423B-B46F-E041315715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FE56006-57EF-4A6D-B055-97C9932B7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65A1FF-B1BC-48A4-BE5D-19BCE33FE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8D35470-B316-4A1D-8BD9-6D23660DE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2499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A2103C-CE0D-4BAC-8F20-8B49623FC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ADA868B-CEEE-4C95-9BD6-FB50225FA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1B6985-B889-4B20-BA1C-0EE7A464CA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47BAA6-24B5-400D-BC9F-EFC9E7BBF5C0}" type="datetimeFigureOut">
              <a:rPr lang="ru-RU" smtClean="0"/>
              <a:t>05.01.2022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1F623B-D22B-45F3-803C-1F9937D4B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BB346D-FEE1-4611-A0AD-17282F4564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8237E-AB0C-46FB-95B4-B57FCF9054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7699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KdCtOfvtWmg" TargetMode="External"/><Relationship Id="rId3" Type="http://schemas.openxmlformats.org/officeDocument/2006/relationships/tags" Target="../tags/tag7.xml"/><Relationship Id="rId7" Type="http://schemas.openxmlformats.org/officeDocument/2006/relationships/image" Target="../media/image3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4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7" Type="http://schemas.openxmlformats.org/officeDocument/2006/relationships/image" Target="../media/image5.png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7" Type="http://schemas.openxmlformats.org/officeDocument/2006/relationships/image" Target="../media/image6.pn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image" Target="../media/image7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4.pn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KdCtOfvtWmg" TargetMode="External"/><Relationship Id="rId3" Type="http://schemas.openxmlformats.org/officeDocument/2006/relationships/tags" Target="../tags/tag25.xml"/><Relationship Id="rId7" Type="http://schemas.openxmlformats.org/officeDocument/2006/relationships/image" Target="../media/image8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3.xml"/><Relationship Id="rId9" Type="http://schemas.openxmlformats.org/officeDocument/2006/relationships/hyperlink" Target="https://github.com/rwsh/CPP_Va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ка 1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  <p:sp>
        <p:nvSpPr>
          <p:cNvPr id="2" name="Прямоугольник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Текст 1"/>
          <p:cNvSpPr>
            <a:spLocks noGrp="1"/>
          </p:cNvSpPr>
          <p:nvPr>
            <p:ph type="body" idx="10"/>
          </p:nvPr>
        </p:nvSpPr>
        <p:spPr>
          <a:xfrm>
            <a:off x="897041" y="3408034"/>
            <a:ext cx="9753030" cy="627563"/>
          </a:xfrm>
        </p:spPr>
        <p:txBody>
          <a:bodyPr/>
          <a:lstStyle/>
          <a:p>
            <a:r>
              <a:rPr lang="ru-RU" sz="2400" dirty="0"/>
              <a:t>Управляющие структуры </a:t>
            </a:r>
            <a:r>
              <a:rPr lang="en-US" sz="2400" dirty="0"/>
              <a:t>C++</a:t>
            </a:r>
            <a:endParaRPr lang="ru-RU" sz="2400" dirty="0"/>
          </a:p>
        </p:txBody>
      </p:sp>
      <p:sp>
        <p:nvSpPr>
          <p:cNvPr id="15" name="Текст 2"/>
          <p:cNvSpPr>
            <a:spLocks noGrp="1"/>
          </p:cNvSpPr>
          <p:nvPr>
            <p:ph type="body" sz="quarter" idx="11"/>
          </p:nvPr>
        </p:nvSpPr>
        <p:spPr>
          <a:xfrm>
            <a:off x="877877" y="2592402"/>
            <a:ext cx="9565535" cy="731611"/>
          </a:xfrm>
        </p:spPr>
        <p:txBody>
          <a:bodyPr/>
          <a:lstStyle/>
          <a:p>
            <a:r>
              <a:rPr lang="ru-RU" dirty="0"/>
              <a:t>Концентрированный курс по языку программирования </a:t>
            </a:r>
            <a:r>
              <a:rPr lang="en-US" dirty="0"/>
              <a:t>C++: </a:t>
            </a:r>
            <a:r>
              <a:rPr lang="ru-RU" dirty="0"/>
              <a:t>основные конструкции языка, работа с указателями и машинной памятью, объектно-ориентированное программирование, стандартная библиотека…</a:t>
            </a:r>
          </a:p>
        </p:txBody>
      </p:sp>
      <p:sp>
        <p:nvSpPr>
          <p:cNvPr id="16" name="Текст 3"/>
          <p:cNvSpPr>
            <a:spLocks noGrp="1"/>
          </p:cNvSpPr>
          <p:nvPr>
            <p:ph type="body" sz="quarter" idx="12"/>
          </p:nvPr>
        </p:nvSpPr>
        <p:spPr>
          <a:xfrm>
            <a:off x="897041" y="1559314"/>
            <a:ext cx="5696264" cy="279451"/>
          </a:xfrm>
        </p:spPr>
        <p:txBody>
          <a:bodyPr/>
          <a:lstStyle/>
          <a:p>
            <a:r>
              <a:rPr lang="ru-RU" dirty="0"/>
              <a:t>практический курс для начинающих</a:t>
            </a:r>
          </a:p>
        </p:txBody>
      </p:sp>
      <p:sp>
        <p:nvSpPr>
          <p:cNvPr id="17" name="Заголовок"/>
          <p:cNvSpPr>
            <a:spLocks noGrp="1"/>
          </p:cNvSpPr>
          <p:nvPr>
            <p:ph type="title" idx="13"/>
          </p:nvPr>
        </p:nvSpPr>
        <p:spPr>
          <a:xfrm>
            <a:off x="867719" y="1838765"/>
            <a:ext cx="9575692" cy="661720"/>
          </a:xfrm>
        </p:spPr>
        <p:txBody>
          <a:bodyPr/>
          <a:lstStyle/>
          <a:p>
            <a:r>
              <a:rPr lang="ru-RU" dirty="0"/>
              <a:t>Боевой курс </a:t>
            </a:r>
            <a:r>
              <a:rPr lang="en-US" dirty="0"/>
              <a:t>C++ </a:t>
            </a:r>
            <a:endParaRPr lang="ru-RU" dirty="0"/>
          </a:p>
        </p:txBody>
      </p:sp>
      <p:sp>
        <p:nvSpPr>
          <p:cNvPr id="18" name="Текст 2">
            <a:extLst>
              <a:ext uri="{FF2B5EF4-FFF2-40B4-BE49-F238E27FC236}">
                <a16:creationId xmlns:a16="http://schemas.microsoft.com/office/drawing/2014/main" id="{DB5866FF-B3B7-422D-837B-D0B4E0C486CF}"/>
              </a:ext>
            </a:extLst>
          </p:cNvPr>
          <p:cNvSpPr txBox="1">
            <a:spLocks/>
          </p:cNvSpPr>
          <p:nvPr/>
        </p:nvSpPr>
        <p:spPr>
          <a:xfrm>
            <a:off x="897041" y="4513950"/>
            <a:ext cx="9565535" cy="1358254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550" b="0" i="0" u="none" strike="noStrike" kern="1200" cap="none" spc="0" baseline="0">
                <a:solidFill>
                  <a:schemeClr val="bg1">
                    <a:lumMod val="100000"/>
                  </a:schemeClr>
                </a:solidFill>
                <a:latin typeface="+mn-lt"/>
                <a:ea typeface="+mn-ea"/>
                <a:cs typeface="+mn-cs"/>
                <a:sym typeface="+mn-lt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b="1" dirty="0">
                <a:latin typeface="+mj-lt"/>
              </a:rPr>
              <a:t>Шамин Роман Вячеславович</a:t>
            </a:r>
          </a:p>
          <a:p>
            <a:pPr algn="r"/>
            <a:r>
              <a:rPr lang="ru-RU" dirty="0"/>
              <a:t>доктор физико-математических наук,</a:t>
            </a:r>
          </a:p>
          <a:p>
            <a:pPr algn="r"/>
            <a:r>
              <a:rPr lang="ru-RU" dirty="0"/>
              <a:t>директор Института перспективных технологий и индустриального программирования</a:t>
            </a:r>
          </a:p>
          <a:p>
            <a:pPr algn="r"/>
            <a:r>
              <a:rPr lang="ru-RU" dirty="0"/>
              <a:t>МИРЭА – Российского технологического университета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2120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98"/>
    </mc:Choice>
    <mc:Fallback xmlns="">
      <p:transition spd="slow" advTm="539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Прямоугольник 1"/>
          <p:cNvSpPr/>
          <p:nvPr/>
        </p:nvSpPr>
        <p:spPr>
          <a:xfrm>
            <a:off x="10262586" y="461639"/>
            <a:ext cx="1929414" cy="6396361"/>
          </a:xfrm>
          <a:prstGeom prst="rect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Прямоугольник 2"/>
          <p:cNvSpPr/>
          <p:nvPr/>
        </p:nvSpPr>
        <p:spPr>
          <a:xfrm>
            <a:off x="334771" y="121444"/>
            <a:ext cx="36000" cy="1872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67EB504E-75D5-4475-84C8-83E7BB78AD9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70771" y="62914"/>
            <a:ext cx="6670253" cy="295022"/>
          </a:xfrm>
        </p:spPr>
        <p:txBody>
          <a:bodyPr/>
          <a:lstStyle/>
          <a:p>
            <a:r>
              <a:rPr lang="ru-RU" sz="1600" dirty="0">
                <a:solidFill>
                  <a:schemeClr val="bg1"/>
                </a:solidFill>
              </a:rPr>
              <a:t>Некоторые дополнения</a:t>
            </a:r>
          </a:p>
        </p:txBody>
      </p:sp>
      <p:pic>
        <p:nvPicPr>
          <p:cNvPr id="9" name="Picture 18">
            <a:extLst>
              <a:ext uri="{FF2B5EF4-FFF2-40B4-BE49-F238E27FC236}">
                <a16:creationId xmlns:a16="http://schemas.microsoft.com/office/drawing/2014/main" id="{41B8F11B-8FFA-47E8-B74F-DBAB691BB87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71" y="461639"/>
            <a:ext cx="9804836" cy="795161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228E15-084C-4685-9E95-E8DEB11ACA1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925" y="1240996"/>
            <a:ext cx="1308735" cy="4572000"/>
          </a:xfrm>
          <a:prstGeom prst="rect">
            <a:avLst/>
          </a:prstGeom>
        </p:spPr>
      </p:pic>
      <p:sp>
        <p:nvSpPr>
          <p:cNvPr id="16" name="Текст 10">
            <a:extLst>
              <a:ext uri="{FF2B5EF4-FFF2-40B4-BE49-F238E27FC236}">
                <a16:creationId xmlns:a16="http://schemas.microsoft.com/office/drawing/2014/main" id="{4B1B3CBF-630A-4583-B2E0-26B761CC428C}"/>
              </a:ext>
            </a:extLst>
          </p:cNvPr>
          <p:cNvSpPr txBox="1">
            <a:spLocks/>
          </p:cNvSpPr>
          <p:nvPr/>
        </p:nvSpPr>
        <p:spPr>
          <a:xfrm>
            <a:off x="612560" y="777479"/>
            <a:ext cx="9170633" cy="54990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400" dirty="0"/>
              <a:t>Язык </a:t>
            </a:r>
            <a:r>
              <a:rPr lang="en-US" sz="1400" dirty="0"/>
              <a:t>C++ </a:t>
            </a:r>
            <a:r>
              <a:rPr lang="ru-RU" sz="1400" dirty="0"/>
              <a:t>является строго типизированным языком, но тем не менее в новом стандарте есть так называемый синтаксический сахар – это автоматическое определение типа данных при инициализации переменных. Например:</a:t>
            </a:r>
          </a:p>
          <a:p>
            <a:pPr marL="0" indent="0" algn="just">
              <a:buNone/>
            </a:pPr>
            <a:r>
              <a:rPr lang="en-US" sz="1400" dirty="0">
                <a:latin typeface="Consolas" panose="020B0609020204030204" pitchFamily="49" charset="0"/>
              </a:rPr>
              <a:t>auto a = 648;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int</a:t>
            </a:r>
            <a:endParaRPr lang="ru-RU" sz="1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auto x = 3.0 / 2.0;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double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auto b = a;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int</a:t>
            </a:r>
          </a:p>
          <a:p>
            <a:pPr marL="0" indent="0" algn="just">
              <a:buNone/>
            </a:pPr>
            <a:r>
              <a:rPr lang="ru-RU" sz="1400" dirty="0"/>
              <a:t>Использование </a:t>
            </a:r>
            <a:r>
              <a:rPr lang="en-US" sz="1400" dirty="0"/>
              <a:t>auto </a:t>
            </a:r>
            <a:r>
              <a:rPr lang="ru-RU" sz="1400" dirty="0"/>
              <a:t>не означает отхода от строгой типизации – при ее использовании тип данных фиксируется и в дальнейшем не меняется.</a:t>
            </a:r>
          </a:p>
          <a:p>
            <a:pPr marL="0" indent="0" algn="just">
              <a:buNone/>
            </a:pPr>
            <a:r>
              <a:rPr lang="ru-RU" sz="1400" dirty="0"/>
              <a:t>С помощью </a:t>
            </a:r>
            <a:r>
              <a:rPr lang="en-US" sz="1400" dirty="0" err="1"/>
              <a:t>cout</a:t>
            </a:r>
            <a:r>
              <a:rPr lang="en-US" sz="1400" dirty="0"/>
              <a:t> </a:t>
            </a:r>
            <a:r>
              <a:rPr lang="ru-RU" sz="1400" dirty="0"/>
              <a:t>можно выводить значения переменных на печать, а с помощью </a:t>
            </a:r>
            <a:r>
              <a:rPr lang="en-US" sz="1400" dirty="0" err="1"/>
              <a:t>cin</a:t>
            </a:r>
            <a:r>
              <a:rPr lang="en-US" sz="1400" dirty="0"/>
              <a:t> </a:t>
            </a:r>
            <a:r>
              <a:rPr lang="ru-RU" sz="1400" dirty="0"/>
              <a:t>можно вводить значения переменных с терминала. Вот как это делается:</a:t>
            </a:r>
          </a:p>
          <a:p>
            <a:pPr marL="0" indent="0" algn="just"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int</a:t>
            </a:r>
            <a:r>
              <a:rPr lang="ru-RU" sz="1400" dirty="0">
                <a:latin typeface="Consolas" panose="020B0609020204030204" pitchFamily="49" charset="0"/>
              </a:rPr>
              <a:t> a;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создаем переменную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cout</a:t>
            </a:r>
            <a:r>
              <a:rPr lang="ru-RU" sz="1400" dirty="0">
                <a:latin typeface="Consolas" panose="020B0609020204030204" pitchFamily="49" charset="0"/>
              </a:rPr>
              <a:t> &lt;&lt; "Введите число &gt; ";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выводим запрос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cin</a:t>
            </a:r>
            <a:r>
              <a:rPr lang="ru-RU" sz="1400" dirty="0">
                <a:latin typeface="Consolas" panose="020B0609020204030204" pitchFamily="49" charset="0"/>
              </a:rPr>
              <a:t> &gt;&gt; a;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запрашиваем значение с терминала, выполнение программы приостанавливается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cout</a:t>
            </a:r>
            <a:r>
              <a:rPr lang="ru-RU" sz="1400" dirty="0">
                <a:latin typeface="Consolas" panose="020B0609020204030204" pitchFamily="49" charset="0"/>
              </a:rPr>
              <a:t> &lt;&lt; "квадрат числа " &lt;&lt; a &lt;&lt; " равен " &lt;&lt; a * a &lt;&lt; </a:t>
            </a:r>
            <a:r>
              <a:rPr lang="ru-RU" sz="1400" dirty="0" err="1">
                <a:latin typeface="Consolas" panose="020B0609020204030204" pitchFamily="49" charset="0"/>
              </a:rPr>
              <a:t>endl</a:t>
            </a:r>
            <a:r>
              <a:rPr lang="ru-RU" sz="1400" dirty="0">
                <a:latin typeface="Consolas" panose="020B0609020204030204" pitchFamily="49" charset="0"/>
              </a:rPr>
              <a:t>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выводим результат</a:t>
            </a:r>
          </a:p>
          <a:p>
            <a:pPr marL="0" indent="0" algn="just">
              <a:buNone/>
            </a:pPr>
            <a:r>
              <a:rPr lang="ru-RU" sz="1400" dirty="0"/>
              <a:t>Заметьте, что когда мы запрашиваем значение, то ход выполнения программы будет приостановлен до тех пор, пока вы не введете значение. </a:t>
            </a:r>
          </a:p>
          <a:p>
            <a:pPr marL="0" indent="0" algn="just">
              <a:buNone/>
            </a:pPr>
            <a:r>
              <a:rPr lang="ru-RU" sz="1400" dirty="0"/>
              <a:t>Если Вы введете в терминале текст, который не будет соответствовать типу данных, который ожидается в </a:t>
            </a:r>
            <a:r>
              <a:rPr lang="en-US" sz="1400" dirty="0" err="1"/>
              <a:t>cin</a:t>
            </a:r>
            <a:r>
              <a:rPr lang="en-US" sz="1400" dirty="0"/>
              <a:t>, </a:t>
            </a:r>
            <a:r>
              <a:rPr lang="ru-RU" sz="1400" dirty="0"/>
              <a:t>то переменная получит значение по умолчанию, например, ноль, но может возникнуть и ошибка выполнения программы – это будет зависеть от компилятора. Если Вы хотите проводить проверку вводимых пользователем данных, то нужно запрашивать строку, а потом ее анализировать. О том как работать со строками мы поговорим несколько позже.</a:t>
            </a:r>
            <a:endParaRPr lang="en-US" sz="1400" dirty="0"/>
          </a:p>
        </p:txBody>
      </p:sp>
      <p:sp>
        <p:nvSpPr>
          <p:cNvPr id="21" name="Скругленный прямоугольник 1">
            <a:extLst>
              <a:ext uri="{FF2B5EF4-FFF2-40B4-BE49-F238E27FC236}">
                <a16:creationId xmlns:a16="http://schemas.microsoft.com/office/drawing/2014/main" id="{1B7229F2-5ED9-4546-9DE6-51959FB94B97}"/>
              </a:ext>
            </a:extLst>
          </p:cNvPr>
          <p:cNvSpPr/>
          <p:nvPr/>
        </p:nvSpPr>
        <p:spPr>
          <a:xfrm>
            <a:off x="6465198" y="6298693"/>
            <a:ext cx="3317995" cy="506041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17000"/>
              </a:lnSpc>
            </a:pPr>
            <a:r>
              <a:rPr lang="ru-RU" sz="1600" b="1" dirty="0">
                <a:solidFill>
                  <a:schemeClr val="bg1"/>
                </a:solidFill>
                <a:ea typeface="Roboto Medium" panose="02000000000000000000" pitchFamily="2" charset="0"/>
                <a:cs typeface="Roboto Medium" panose="02000000000000000000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Посмотреть видео</a:t>
            </a:r>
            <a:endParaRPr lang="ru-RU" sz="1600" b="1" dirty="0">
              <a:solidFill>
                <a:schemeClr val="bg1"/>
              </a:solidFill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62412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Прямоугольник 1"/>
          <p:cNvSpPr/>
          <p:nvPr/>
        </p:nvSpPr>
        <p:spPr>
          <a:xfrm>
            <a:off x="10262586" y="461639"/>
            <a:ext cx="1929414" cy="6396361"/>
          </a:xfrm>
          <a:prstGeom prst="rect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Прямоугольник 2"/>
          <p:cNvSpPr/>
          <p:nvPr/>
        </p:nvSpPr>
        <p:spPr>
          <a:xfrm>
            <a:off x="334771" y="121444"/>
            <a:ext cx="36000" cy="1872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67EB504E-75D5-4475-84C8-83E7BB78AD9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70771" y="62914"/>
            <a:ext cx="6670253" cy="295022"/>
          </a:xfrm>
        </p:spPr>
        <p:txBody>
          <a:bodyPr/>
          <a:lstStyle/>
          <a:p>
            <a:r>
              <a:rPr lang="ru-RU" sz="1600" dirty="0">
                <a:solidFill>
                  <a:schemeClr val="bg1"/>
                </a:solidFill>
              </a:rPr>
              <a:t>Операторы условного перехода</a:t>
            </a:r>
          </a:p>
        </p:txBody>
      </p:sp>
      <p:pic>
        <p:nvPicPr>
          <p:cNvPr id="9" name="Picture 18">
            <a:extLst>
              <a:ext uri="{FF2B5EF4-FFF2-40B4-BE49-F238E27FC236}">
                <a16:creationId xmlns:a16="http://schemas.microsoft.com/office/drawing/2014/main" id="{41B8F11B-8FFA-47E8-B74F-DBAB691BB87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71" y="461639"/>
            <a:ext cx="9804836" cy="7951615"/>
          </a:xfrm>
          <a:prstGeom prst="rect">
            <a:avLst/>
          </a:prstGeom>
        </p:spPr>
      </p:pic>
      <p:sp>
        <p:nvSpPr>
          <p:cNvPr id="16" name="Текст 10">
            <a:extLst>
              <a:ext uri="{FF2B5EF4-FFF2-40B4-BE49-F238E27FC236}">
                <a16:creationId xmlns:a16="http://schemas.microsoft.com/office/drawing/2014/main" id="{4B1B3CBF-630A-4583-B2E0-26B761CC428C}"/>
              </a:ext>
            </a:extLst>
          </p:cNvPr>
          <p:cNvSpPr txBox="1">
            <a:spLocks/>
          </p:cNvSpPr>
          <p:nvPr/>
        </p:nvSpPr>
        <p:spPr>
          <a:xfrm>
            <a:off x="612560" y="777479"/>
            <a:ext cx="9170633" cy="54990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400" dirty="0"/>
              <a:t>Важнейшим элементом любого языка программирования является оператор условного перехода. Простейший оператор в </a:t>
            </a:r>
            <a:r>
              <a:rPr lang="en-US" sz="1400" dirty="0"/>
              <a:t>C++ – </a:t>
            </a:r>
            <a:r>
              <a:rPr lang="ru-RU" sz="1400" dirty="0"/>
              <a:t>это оператор </a:t>
            </a:r>
            <a:r>
              <a:rPr lang="en-US" sz="1400" dirty="0"/>
              <a:t>if(). </a:t>
            </a:r>
            <a:r>
              <a:rPr lang="ru-RU" sz="1400" dirty="0"/>
              <a:t>Покажем на практике как он работает:</a:t>
            </a:r>
          </a:p>
          <a:p>
            <a:pPr marL="0" indent="0" algn="just"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int</a:t>
            </a:r>
            <a:r>
              <a:rPr lang="ru-RU" sz="1400" dirty="0">
                <a:latin typeface="Consolas" panose="020B0609020204030204" pitchFamily="49" charset="0"/>
              </a:rPr>
              <a:t> a;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создаем переменную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cout</a:t>
            </a:r>
            <a:r>
              <a:rPr lang="ru-RU" sz="1400" dirty="0">
                <a:latin typeface="Consolas" panose="020B0609020204030204" pitchFamily="49" charset="0"/>
              </a:rPr>
              <a:t> &lt;&lt; "Введите число &gt; ";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выводим запрос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cin</a:t>
            </a:r>
            <a:r>
              <a:rPr lang="ru-RU" sz="1400" dirty="0">
                <a:latin typeface="Consolas" panose="020B0609020204030204" pitchFamily="49" charset="0"/>
              </a:rPr>
              <a:t> &gt;&gt; a;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запрашиваем значение с терминала, выполнение программы приостанавливается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if</a:t>
            </a:r>
            <a:r>
              <a:rPr lang="ru-RU" sz="1400" dirty="0">
                <a:latin typeface="Consolas" panose="020B0609020204030204" pitchFamily="49" charset="0"/>
              </a:rPr>
              <a:t> (a &gt; 0)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проверяем условие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</a:t>
            </a:r>
            <a:r>
              <a:rPr lang="ru-RU" sz="1400" dirty="0" err="1">
                <a:latin typeface="Consolas" panose="020B0609020204030204" pitchFamily="49" charset="0"/>
              </a:rPr>
              <a:t>cout</a:t>
            </a:r>
            <a:r>
              <a:rPr lang="ru-RU" sz="1400" dirty="0">
                <a:latin typeface="Consolas" panose="020B0609020204030204" pitchFamily="49" charset="0"/>
              </a:rPr>
              <a:t> &lt;&lt; "Это положительное число" &lt;&lt; </a:t>
            </a:r>
            <a:r>
              <a:rPr lang="ru-RU" sz="1400" dirty="0" err="1">
                <a:latin typeface="Consolas" panose="020B0609020204030204" pitchFamily="49" charset="0"/>
              </a:rPr>
              <a:t>endl</a:t>
            </a:r>
            <a:r>
              <a:rPr lang="ru-RU" sz="1400" dirty="0">
                <a:latin typeface="Consolas" panose="020B0609020204030204" pitchFamily="49" charset="0"/>
              </a:rPr>
              <a:t>; </a:t>
            </a:r>
            <a:r>
              <a:rPr lang="ru-RU" sz="1200" dirty="0">
                <a:solidFill>
                  <a:srgbClr val="00B050"/>
                </a:solidFill>
                <a:latin typeface="Consolas" panose="020B0609020204030204" pitchFamily="49" charset="0"/>
              </a:rPr>
              <a:t>// выполнится только, если условие - истинно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}</a:t>
            </a:r>
            <a:endParaRPr lang="en-US" sz="1400" dirty="0">
              <a:latin typeface="Consolas" panose="020B0609020204030204" pitchFamily="49" charset="0"/>
            </a:endParaRPr>
          </a:p>
          <a:p>
            <a:pPr marL="0" indent="0" algn="just">
              <a:buNone/>
            </a:pPr>
            <a:r>
              <a:rPr lang="ru-RU" sz="1400" dirty="0"/>
              <a:t>В скобках оператора </a:t>
            </a:r>
            <a:r>
              <a:rPr lang="en-US" sz="1400" dirty="0"/>
              <a:t>if () </a:t>
            </a:r>
            <a:r>
              <a:rPr lang="ru-RU" sz="1400" dirty="0"/>
              <a:t>может быть любое выражение. Это выражение будет приведено к целому типу и если получится значение отличное от нуля, то оператор </a:t>
            </a:r>
            <a:r>
              <a:rPr lang="en-US" sz="1400" dirty="0"/>
              <a:t>if </a:t>
            </a:r>
            <a:r>
              <a:rPr lang="ru-RU" sz="1400" dirty="0"/>
              <a:t>сочтет, что условие выполнено, в противном случае – нет. В родительском языке </a:t>
            </a:r>
            <a:r>
              <a:rPr lang="en-US" sz="1400" dirty="0"/>
              <a:t>C </a:t>
            </a:r>
            <a:r>
              <a:rPr lang="ru-RU" sz="1400" dirty="0"/>
              <a:t>логических типов не было, поэтому использовались числовые значения в качестве логических переменных. Для обратной совместимости – это, к сожалению, поддерживается и в </a:t>
            </a:r>
            <a:r>
              <a:rPr lang="en-US" sz="1400" dirty="0"/>
              <a:t>C++. </a:t>
            </a:r>
            <a:r>
              <a:rPr lang="ru-RU" sz="1400" dirty="0"/>
              <a:t>Старайтесь пользоваться только логическими выражениями в операторе </a:t>
            </a:r>
            <a:r>
              <a:rPr lang="en-US" sz="1400" dirty="0"/>
              <a:t>if ().</a:t>
            </a:r>
            <a:endParaRPr lang="ru-RU" sz="1400" dirty="0"/>
          </a:p>
          <a:p>
            <a:pPr marL="0" indent="0" algn="just">
              <a:buNone/>
            </a:pPr>
            <a:r>
              <a:rPr lang="ru-RU" sz="1400" dirty="0"/>
              <a:t>Оператор </a:t>
            </a:r>
            <a:r>
              <a:rPr lang="en-US" sz="1400" dirty="0"/>
              <a:t>if </a:t>
            </a:r>
            <a:r>
              <a:rPr lang="ru-RU" sz="1400" dirty="0"/>
              <a:t>имеет вариант </a:t>
            </a:r>
            <a:r>
              <a:rPr lang="en-US" sz="1400" dirty="0"/>
              <a:t>if – else, </a:t>
            </a:r>
            <a:r>
              <a:rPr lang="ru-RU" sz="1400" dirty="0"/>
              <a:t>когда можно указать какой код будет выполнен при истинном условии, а какой при ложном условии:</a:t>
            </a:r>
          </a:p>
          <a:p>
            <a:pPr marL="0" indent="0" algn="just">
              <a:buNone/>
            </a:pPr>
            <a:r>
              <a:rPr lang="ru-RU" sz="1400" dirty="0" err="1">
                <a:latin typeface="Consolas" panose="020B0609020204030204" pitchFamily="49" charset="0"/>
              </a:rPr>
              <a:t>if</a:t>
            </a:r>
            <a:r>
              <a:rPr lang="ru-RU" sz="1400" dirty="0">
                <a:latin typeface="Consolas" panose="020B0609020204030204" pitchFamily="49" charset="0"/>
              </a:rPr>
              <a:t> (a &gt; 0)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проверяем условие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cout</a:t>
            </a:r>
            <a:r>
              <a:rPr lang="ru-RU" sz="1400" dirty="0">
                <a:latin typeface="Consolas" panose="020B0609020204030204" pitchFamily="49" charset="0"/>
              </a:rPr>
              <a:t> &lt;&lt; "Это положительное число" &lt;&lt; </a:t>
            </a:r>
            <a:r>
              <a:rPr lang="ru-RU" sz="1400" dirty="0" err="1">
                <a:latin typeface="Consolas" panose="020B0609020204030204" pitchFamily="49" charset="0"/>
              </a:rPr>
              <a:t>endl</a:t>
            </a:r>
            <a:r>
              <a:rPr lang="ru-RU" sz="1400" dirty="0">
                <a:latin typeface="Consolas" panose="020B0609020204030204" pitchFamily="49" charset="0"/>
              </a:rPr>
              <a:t>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выполнится только, если условие - истинно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}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 err="1">
                <a:latin typeface="Consolas" panose="020B0609020204030204" pitchFamily="49" charset="0"/>
              </a:rPr>
              <a:t>else</a:t>
            </a:r>
            <a:endParaRPr lang="ru-RU" sz="1400" dirty="0"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cout</a:t>
            </a:r>
            <a:r>
              <a:rPr lang="ru-RU" sz="1400" dirty="0">
                <a:latin typeface="Consolas" panose="020B0609020204030204" pitchFamily="49" charset="0"/>
              </a:rPr>
              <a:t> &lt;&lt; "Это число отрицательное или равно нулю"; </a:t>
            </a:r>
            <a:r>
              <a:rPr lang="ru-RU" sz="1200" dirty="0">
                <a:solidFill>
                  <a:srgbClr val="00B050"/>
                </a:solidFill>
                <a:latin typeface="Consolas" panose="020B0609020204030204" pitchFamily="49" charset="0"/>
              </a:rPr>
              <a:t>// выполнится только, если условие - ложно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}</a:t>
            </a:r>
            <a:endParaRPr lang="en-US" sz="1400" dirty="0">
              <a:latin typeface="Consolas" panose="020B0609020204030204" pitchFamily="49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32501B9-2CF7-47DB-BA2D-3102B4E8A5F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0078" y="1240996"/>
            <a:ext cx="1154430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19669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Прямоугольник 1"/>
          <p:cNvSpPr/>
          <p:nvPr/>
        </p:nvSpPr>
        <p:spPr>
          <a:xfrm>
            <a:off x="10262586" y="461639"/>
            <a:ext cx="1929414" cy="6396361"/>
          </a:xfrm>
          <a:prstGeom prst="rect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Прямоугольник 2"/>
          <p:cNvSpPr/>
          <p:nvPr/>
        </p:nvSpPr>
        <p:spPr>
          <a:xfrm>
            <a:off x="334771" y="121444"/>
            <a:ext cx="36000" cy="1872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67EB504E-75D5-4475-84C8-83E7BB78AD9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70771" y="62914"/>
            <a:ext cx="6670253" cy="295022"/>
          </a:xfrm>
        </p:spPr>
        <p:txBody>
          <a:bodyPr/>
          <a:lstStyle/>
          <a:p>
            <a:r>
              <a:rPr lang="ru-RU" sz="1600" dirty="0">
                <a:solidFill>
                  <a:schemeClr val="bg1"/>
                </a:solidFill>
              </a:rPr>
              <a:t>Еще условные операторы перехода</a:t>
            </a:r>
          </a:p>
        </p:txBody>
      </p:sp>
      <p:pic>
        <p:nvPicPr>
          <p:cNvPr id="9" name="Picture 18">
            <a:extLst>
              <a:ext uri="{FF2B5EF4-FFF2-40B4-BE49-F238E27FC236}">
                <a16:creationId xmlns:a16="http://schemas.microsoft.com/office/drawing/2014/main" id="{41B8F11B-8FFA-47E8-B74F-DBAB691BB87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71" y="461639"/>
            <a:ext cx="9804836" cy="7951615"/>
          </a:xfrm>
          <a:prstGeom prst="rect">
            <a:avLst/>
          </a:prstGeom>
        </p:spPr>
      </p:pic>
      <p:sp>
        <p:nvSpPr>
          <p:cNvPr id="16" name="Текст 10">
            <a:extLst>
              <a:ext uri="{FF2B5EF4-FFF2-40B4-BE49-F238E27FC236}">
                <a16:creationId xmlns:a16="http://schemas.microsoft.com/office/drawing/2014/main" id="{4B1B3CBF-630A-4583-B2E0-26B761CC428C}"/>
              </a:ext>
            </a:extLst>
          </p:cNvPr>
          <p:cNvSpPr txBox="1">
            <a:spLocks/>
          </p:cNvSpPr>
          <p:nvPr/>
        </p:nvSpPr>
        <p:spPr>
          <a:xfrm>
            <a:off x="612560" y="777479"/>
            <a:ext cx="9170633" cy="54990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400" dirty="0"/>
              <a:t>В языке </a:t>
            </a:r>
            <a:r>
              <a:rPr lang="en-US" sz="1400" dirty="0"/>
              <a:t>C++ </a:t>
            </a:r>
            <a:r>
              <a:rPr lang="ru-RU" sz="1400" dirty="0"/>
              <a:t>как в языке </a:t>
            </a:r>
            <a:r>
              <a:rPr lang="en-US" sz="1400" dirty="0"/>
              <a:t>C </a:t>
            </a:r>
            <a:r>
              <a:rPr lang="ru-RU" sz="1400" dirty="0"/>
              <a:t>есть тернарный условный оператор, который имеет три операнда:</a:t>
            </a:r>
          </a:p>
          <a:p>
            <a:pPr marL="0" indent="0" algn="just">
              <a:buNone/>
            </a:pPr>
            <a:r>
              <a:rPr lang="ru-RU" sz="1400" dirty="0">
                <a:latin typeface="Consolas" panose="020B0609020204030204" pitchFamily="49" charset="0"/>
              </a:rPr>
              <a:t>(условие) </a:t>
            </a:r>
            <a:r>
              <a:rPr lang="en-US" sz="1400" dirty="0">
                <a:latin typeface="Consolas" panose="020B0609020204030204" pitchFamily="49" charset="0"/>
              </a:rPr>
              <a:t>? [</a:t>
            </a:r>
            <a:r>
              <a:rPr lang="ru-RU" sz="1400" dirty="0">
                <a:latin typeface="Consolas" panose="020B0609020204030204" pitchFamily="49" charset="0"/>
              </a:rPr>
              <a:t>код, если верно условие</a:t>
            </a:r>
            <a:r>
              <a:rPr lang="en-US" sz="1400" dirty="0">
                <a:latin typeface="Consolas" panose="020B0609020204030204" pitchFamily="49" charset="0"/>
              </a:rPr>
              <a:t>] : [</a:t>
            </a:r>
            <a:r>
              <a:rPr lang="ru-RU" sz="1400" dirty="0">
                <a:latin typeface="Consolas" panose="020B0609020204030204" pitchFamily="49" charset="0"/>
              </a:rPr>
              <a:t>код, если условие неверно</a:t>
            </a:r>
            <a:r>
              <a:rPr lang="en-US" sz="1400" dirty="0">
                <a:latin typeface="Consolas" panose="020B0609020204030204" pitchFamily="49" charset="0"/>
              </a:rPr>
              <a:t>];</a:t>
            </a:r>
          </a:p>
          <a:p>
            <a:pPr marL="0" indent="0" algn="just">
              <a:buNone/>
            </a:pPr>
            <a:r>
              <a:rPr lang="ru-RU" sz="1400" dirty="0"/>
              <a:t>Пример использования этого оператора:</a:t>
            </a:r>
          </a:p>
          <a:p>
            <a:pPr marL="0" indent="0" algn="just"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int</a:t>
            </a:r>
            <a:r>
              <a:rPr lang="ru-RU" sz="1400" dirty="0">
                <a:latin typeface="Consolas" panose="020B0609020204030204" pitchFamily="49" charset="0"/>
              </a:rPr>
              <a:t> a = 7;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int</a:t>
            </a:r>
            <a:r>
              <a:rPr lang="ru-RU" sz="1400" dirty="0">
                <a:latin typeface="Consolas" panose="020B0609020204030204" pitchFamily="49" charset="0"/>
              </a:rPr>
              <a:t> b = 8;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char</a:t>
            </a:r>
            <a:r>
              <a:rPr lang="ru-RU" sz="1400" dirty="0">
                <a:latin typeface="Consolas" panose="020B0609020204030204" pitchFamily="49" charset="0"/>
              </a:rPr>
              <a:t> c;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создаем переменную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cout</a:t>
            </a:r>
            <a:r>
              <a:rPr lang="ru-RU" sz="1400" dirty="0">
                <a:latin typeface="Consolas" panose="020B0609020204030204" pitchFamily="49" charset="0"/>
              </a:rPr>
              <a:t> &lt;&lt; "Введите + или - &gt; ";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выводим запрос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cin</a:t>
            </a:r>
            <a:r>
              <a:rPr lang="ru-RU" sz="1400" dirty="0">
                <a:latin typeface="Consolas" panose="020B0609020204030204" pitchFamily="49" charset="0"/>
              </a:rPr>
              <a:t> &gt;&gt; c;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запрашиваем значение с терминала, выполнение программы приостанавливается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int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  <a:r>
              <a:rPr lang="ru-RU" sz="1400" dirty="0" err="1">
                <a:latin typeface="Consolas" panose="020B0609020204030204" pitchFamily="49" charset="0"/>
              </a:rPr>
              <a:t>res</a:t>
            </a:r>
            <a:r>
              <a:rPr lang="ru-RU" sz="1400" dirty="0">
                <a:latin typeface="Consolas" panose="020B0609020204030204" pitchFamily="49" charset="0"/>
              </a:rPr>
              <a:t> = (c == '+') ? a + b : a * b;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проверяем введен ли +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ru-RU" sz="1400" dirty="0" err="1">
                <a:latin typeface="Consolas" panose="020B0609020204030204" pitchFamily="49" charset="0"/>
              </a:rPr>
              <a:t>cout</a:t>
            </a:r>
            <a:r>
              <a:rPr lang="ru-RU" sz="1400" dirty="0">
                <a:latin typeface="Consolas" panose="020B0609020204030204" pitchFamily="49" charset="0"/>
              </a:rPr>
              <a:t> &lt;&lt; "Результат = " &lt;&lt; </a:t>
            </a:r>
            <a:r>
              <a:rPr lang="ru-RU" sz="1400" dirty="0" err="1">
                <a:latin typeface="Consolas" panose="020B0609020204030204" pitchFamily="49" charset="0"/>
              </a:rPr>
              <a:t>res</a:t>
            </a:r>
            <a:r>
              <a:rPr lang="ru-RU" sz="1400" dirty="0">
                <a:latin typeface="Consolas" panose="020B0609020204030204" pitchFamily="49" charset="0"/>
              </a:rPr>
              <a:t> &lt;&lt; </a:t>
            </a:r>
            <a:r>
              <a:rPr lang="ru-RU" sz="1400" dirty="0" err="1">
                <a:latin typeface="Consolas" panose="020B0609020204030204" pitchFamily="49" charset="0"/>
              </a:rPr>
              <a:t>endl</a:t>
            </a:r>
            <a:r>
              <a:rPr lang="ru-RU" sz="1400" dirty="0">
                <a:latin typeface="Consolas" panose="020B0609020204030204" pitchFamily="49" charset="0"/>
              </a:rPr>
              <a:t>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/>
              <a:t>Использование тернарного оператора оправдано, когда нужно быстро реализовать альтернативу.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/>
              <a:t>Оператор </a:t>
            </a:r>
            <a:r>
              <a:rPr lang="en-US" sz="1400" dirty="0" err="1"/>
              <a:t>switch..case</a:t>
            </a:r>
            <a:r>
              <a:rPr lang="en-US" sz="1400" dirty="0"/>
              <a:t> </a:t>
            </a:r>
            <a:r>
              <a:rPr lang="ru-RU" sz="1400" dirty="0"/>
              <a:t>реализует возможность выбора из нескольких условий:</a:t>
            </a:r>
            <a:endParaRPr lang="ru-RU" sz="1400" dirty="0"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ru-RU" sz="1200" dirty="0">
                <a:latin typeface="Consolas" panose="020B0609020204030204" pitchFamily="49" charset="0"/>
              </a:rPr>
              <a:t>   </a:t>
            </a:r>
            <a:r>
              <a:rPr lang="en-US" sz="1200" dirty="0">
                <a:latin typeface="Consolas" panose="020B0609020204030204" pitchFamily="49" charset="0"/>
              </a:rPr>
              <a:t>int a = 7, b = 8, res;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200" dirty="0">
                <a:latin typeface="Consolas" panose="020B0609020204030204" pitchFamily="49" charset="0"/>
              </a:rPr>
              <a:t>    char c;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200" dirty="0"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latin typeface="Consolas" panose="020B0609020204030204" pitchFamily="49" charset="0"/>
              </a:rPr>
              <a:t>cout</a:t>
            </a:r>
            <a:r>
              <a:rPr lang="en-US" sz="1200" dirty="0">
                <a:latin typeface="Consolas" panose="020B0609020204030204" pitchFamily="49" charset="0"/>
              </a:rPr>
              <a:t> &lt;&lt; "</a:t>
            </a:r>
            <a:r>
              <a:rPr lang="ru-RU" sz="1200" dirty="0">
                <a:latin typeface="Consolas" panose="020B0609020204030204" pitchFamily="49" charset="0"/>
              </a:rPr>
              <a:t>Введите + или * &gt; "; </a:t>
            </a:r>
            <a:r>
              <a:rPr lang="ru-RU" sz="1200" dirty="0">
                <a:solidFill>
                  <a:srgbClr val="00B050"/>
                </a:solidFill>
                <a:latin typeface="Consolas" panose="020B0609020204030204" pitchFamily="49" charset="0"/>
              </a:rPr>
              <a:t>// выводим запрос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200" dirty="0"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latin typeface="Consolas" panose="020B0609020204030204" pitchFamily="49" charset="0"/>
              </a:rPr>
              <a:t>cin</a:t>
            </a:r>
            <a:r>
              <a:rPr lang="en-US" sz="1200" dirty="0">
                <a:latin typeface="Consolas" panose="020B0609020204030204" pitchFamily="49" charset="0"/>
              </a:rPr>
              <a:t> &gt;&gt; c; </a:t>
            </a:r>
            <a:r>
              <a:rPr lang="en-US" sz="12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200" dirty="0">
                <a:solidFill>
                  <a:srgbClr val="00B050"/>
                </a:solidFill>
                <a:latin typeface="Consolas" panose="020B0609020204030204" pitchFamily="49" charset="0"/>
              </a:rPr>
              <a:t>запрашиваем значение с терминала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200" dirty="0">
                <a:latin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</a:rPr>
              <a:t>switch (c) </a:t>
            </a:r>
            <a:r>
              <a:rPr lang="en-US" sz="12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200" dirty="0">
                <a:solidFill>
                  <a:srgbClr val="00B050"/>
                </a:solidFill>
                <a:latin typeface="Consolas" panose="020B0609020204030204" pitchFamily="49" charset="0"/>
              </a:rPr>
              <a:t>проверяем значение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200" dirty="0">
                <a:latin typeface="Consolas" panose="020B0609020204030204" pitchFamily="49" charset="0"/>
              </a:rPr>
              <a:t>    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200" dirty="0">
                <a:latin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</a:rPr>
              <a:t>case '+': </a:t>
            </a:r>
            <a:r>
              <a:rPr lang="en-US" sz="12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200" dirty="0">
                <a:solidFill>
                  <a:srgbClr val="00B050"/>
                </a:solidFill>
                <a:latin typeface="Consolas" panose="020B0609020204030204" pitchFamily="49" charset="0"/>
              </a:rPr>
              <a:t>если +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200" dirty="0">
                <a:latin typeface="Consolas" panose="020B0609020204030204" pitchFamily="49" charset="0"/>
              </a:rPr>
              <a:t>        </a:t>
            </a:r>
            <a:r>
              <a:rPr lang="en-US" sz="1200" dirty="0">
                <a:latin typeface="Consolas" panose="020B0609020204030204" pitchFamily="49" charset="0"/>
              </a:rPr>
              <a:t>res = a + b;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200" dirty="0">
                <a:latin typeface="Consolas" panose="020B0609020204030204" pitchFamily="49" charset="0"/>
              </a:rPr>
              <a:t>        break; </a:t>
            </a:r>
            <a:r>
              <a:rPr lang="en-US" sz="12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200" dirty="0">
                <a:solidFill>
                  <a:srgbClr val="00B050"/>
                </a:solidFill>
                <a:latin typeface="Consolas" panose="020B0609020204030204" pitchFamily="49" charset="0"/>
              </a:rPr>
              <a:t>нужно, чтобы не выполнялся код дальше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200" dirty="0">
                <a:latin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</a:rPr>
              <a:t>case '*': </a:t>
            </a:r>
            <a:r>
              <a:rPr lang="en-US" sz="12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200" dirty="0">
                <a:solidFill>
                  <a:srgbClr val="00B050"/>
                </a:solidFill>
                <a:latin typeface="Consolas" panose="020B0609020204030204" pitchFamily="49" charset="0"/>
              </a:rPr>
              <a:t>если -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200" dirty="0">
                <a:latin typeface="Consolas" panose="020B0609020204030204" pitchFamily="49" charset="0"/>
              </a:rPr>
              <a:t>        </a:t>
            </a:r>
            <a:r>
              <a:rPr lang="en-US" sz="1200" dirty="0">
                <a:latin typeface="Consolas" panose="020B0609020204030204" pitchFamily="49" charset="0"/>
              </a:rPr>
              <a:t>res = a * b;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200" dirty="0">
                <a:latin typeface="Consolas" panose="020B0609020204030204" pitchFamily="49" charset="0"/>
              </a:rPr>
              <a:t>        break;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200" dirty="0">
                <a:latin typeface="Consolas" panose="020B0609020204030204" pitchFamily="49" charset="0"/>
              </a:rPr>
              <a:t>    default: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200" dirty="0">
                <a:latin typeface="Consolas" panose="020B0609020204030204" pitchFamily="49" charset="0"/>
              </a:rPr>
              <a:t>        res = 0; </a:t>
            </a:r>
            <a:r>
              <a:rPr lang="en-US" sz="12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200" dirty="0">
                <a:solidFill>
                  <a:srgbClr val="00B050"/>
                </a:solidFill>
                <a:latin typeface="Consolas" panose="020B0609020204030204" pitchFamily="49" charset="0"/>
              </a:rPr>
              <a:t>будет выполнено, если нет совпадений ранее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200" dirty="0">
                <a:latin typeface="Consolas" panose="020B0609020204030204" pitchFamily="49" charset="0"/>
              </a:rPr>
              <a:t>    }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200" dirty="0"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latin typeface="Consolas" panose="020B0609020204030204" pitchFamily="49" charset="0"/>
              </a:rPr>
              <a:t>cout</a:t>
            </a:r>
            <a:r>
              <a:rPr lang="en-US" sz="1200" dirty="0">
                <a:latin typeface="Consolas" panose="020B0609020204030204" pitchFamily="49" charset="0"/>
              </a:rPr>
              <a:t> &lt;&lt; "</a:t>
            </a:r>
            <a:r>
              <a:rPr lang="ru-RU" sz="1200" dirty="0">
                <a:latin typeface="Consolas" panose="020B0609020204030204" pitchFamily="49" charset="0"/>
              </a:rPr>
              <a:t>Результат = " &lt;&lt; </a:t>
            </a:r>
            <a:r>
              <a:rPr lang="en-US" sz="1200" dirty="0">
                <a:latin typeface="Consolas" panose="020B0609020204030204" pitchFamily="49" charset="0"/>
              </a:rPr>
              <a:t>res &lt;&lt; </a:t>
            </a:r>
            <a:r>
              <a:rPr lang="en-US" sz="1200" dirty="0" err="1">
                <a:latin typeface="Consolas" panose="020B0609020204030204" pitchFamily="49" charset="0"/>
              </a:rPr>
              <a:t>endl</a:t>
            </a:r>
            <a:r>
              <a:rPr lang="en-US" sz="1200" dirty="0">
                <a:latin typeface="Consolas" panose="020B0609020204030204" pitchFamily="49" charset="0"/>
              </a:rPr>
              <a:t>;</a:t>
            </a:r>
            <a:endParaRPr lang="ru-RU" sz="1200" dirty="0">
              <a:latin typeface="Consolas" panose="020B0609020204030204" pitchFamily="49" charset="0"/>
            </a:endParaRPr>
          </a:p>
          <a:p>
            <a:pPr marL="0" indent="0" algn="just">
              <a:buNone/>
            </a:pPr>
            <a:endParaRPr lang="ru-RU" sz="1400" dirty="0"/>
          </a:p>
          <a:p>
            <a:pPr marL="0" indent="0" algn="just">
              <a:buNone/>
            </a:pPr>
            <a:endParaRPr lang="ru-RU" sz="14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CB90C7-2A6C-4FB4-8868-A192C356D98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1470" y="1373819"/>
            <a:ext cx="1731645" cy="457200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8F0AD53-50B5-4A09-ABAB-4EE783C48DE4}"/>
              </a:ext>
            </a:extLst>
          </p:cNvPr>
          <p:cNvSpPr/>
          <p:nvPr/>
        </p:nvSpPr>
        <p:spPr>
          <a:xfrm>
            <a:off x="5521910" y="3910749"/>
            <a:ext cx="3790765" cy="10533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rgbClr val="C00000"/>
                </a:solidFill>
              </a:rPr>
              <a:t>Обратите внимание, если убрать </a:t>
            </a:r>
            <a:r>
              <a:rPr lang="en-US" sz="1400" dirty="0">
                <a:solidFill>
                  <a:srgbClr val="C00000"/>
                </a:solidFill>
              </a:rPr>
              <a:t>break, </a:t>
            </a:r>
            <a:r>
              <a:rPr lang="ru-RU" sz="1400" dirty="0">
                <a:solidFill>
                  <a:srgbClr val="C00000"/>
                </a:solidFill>
              </a:rPr>
              <a:t>то код будет выполняться дальше, включая все </a:t>
            </a:r>
            <a:r>
              <a:rPr lang="en-US" sz="1400" dirty="0">
                <a:solidFill>
                  <a:srgbClr val="C00000"/>
                </a:solidFill>
              </a:rPr>
              <a:t>case!</a:t>
            </a:r>
          </a:p>
          <a:p>
            <a:pPr algn="ctr"/>
            <a:endParaRPr lang="en-US" sz="1400" dirty="0">
              <a:solidFill>
                <a:srgbClr val="C00000"/>
              </a:solidFill>
            </a:endParaRPr>
          </a:p>
          <a:p>
            <a:pPr algn="ctr"/>
            <a:r>
              <a:rPr lang="ru-RU" sz="1400" dirty="0">
                <a:solidFill>
                  <a:srgbClr val="00B0F0"/>
                </a:solidFill>
              </a:rPr>
              <a:t>Старайтесь не использовать этот оператор.</a:t>
            </a:r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B457A06C-6A07-4EEF-96FC-15925299476A}"/>
              </a:ext>
            </a:extLst>
          </p:cNvPr>
          <p:cNvCxnSpPr>
            <a:cxnSpLocks/>
          </p:cNvCxnSpPr>
          <p:nvPr/>
        </p:nvCxnSpPr>
        <p:spPr>
          <a:xfrm flipH="1">
            <a:off x="1970843" y="4437445"/>
            <a:ext cx="3551068" cy="46302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82161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Прямоугольник 1"/>
          <p:cNvSpPr/>
          <p:nvPr/>
        </p:nvSpPr>
        <p:spPr>
          <a:xfrm>
            <a:off x="10262586" y="461639"/>
            <a:ext cx="1929414" cy="6396361"/>
          </a:xfrm>
          <a:prstGeom prst="rect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Прямоугольник 2"/>
          <p:cNvSpPr/>
          <p:nvPr/>
        </p:nvSpPr>
        <p:spPr>
          <a:xfrm>
            <a:off x="334771" y="121444"/>
            <a:ext cx="36000" cy="1872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67EB504E-75D5-4475-84C8-83E7BB78AD9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70771" y="62914"/>
            <a:ext cx="6670253" cy="295022"/>
          </a:xfrm>
        </p:spPr>
        <p:txBody>
          <a:bodyPr/>
          <a:lstStyle/>
          <a:p>
            <a:r>
              <a:rPr lang="ru-RU" sz="1600" dirty="0">
                <a:solidFill>
                  <a:schemeClr val="bg1"/>
                </a:solidFill>
              </a:rPr>
              <a:t>Операторы цикла</a:t>
            </a:r>
          </a:p>
        </p:txBody>
      </p:sp>
      <p:pic>
        <p:nvPicPr>
          <p:cNvPr id="9" name="Picture 18">
            <a:extLst>
              <a:ext uri="{FF2B5EF4-FFF2-40B4-BE49-F238E27FC236}">
                <a16:creationId xmlns:a16="http://schemas.microsoft.com/office/drawing/2014/main" id="{41B8F11B-8FFA-47E8-B74F-DBAB691BB87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71" y="461639"/>
            <a:ext cx="9804836" cy="7951615"/>
          </a:xfrm>
          <a:prstGeom prst="rect">
            <a:avLst/>
          </a:prstGeom>
        </p:spPr>
      </p:pic>
      <p:sp>
        <p:nvSpPr>
          <p:cNvPr id="16" name="Текст 10">
            <a:extLst>
              <a:ext uri="{FF2B5EF4-FFF2-40B4-BE49-F238E27FC236}">
                <a16:creationId xmlns:a16="http://schemas.microsoft.com/office/drawing/2014/main" id="{4B1B3CBF-630A-4583-B2E0-26B761CC428C}"/>
              </a:ext>
            </a:extLst>
          </p:cNvPr>
          <p:cNvSpPr txBox="1">
            <a:spLocks/>
          </p:cNvSpPr>
          <p:nvPr/>
        </p:nvSpPr>
        <p:spPr>
          <a:xfrm>
            <a:off x="612560" y="777479"/>
            <a:ext cx="9170633" cy="54990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400" dirty="0"/>
              <a:t>Цикл – это еще одно фундаментальное понятие в программировании. Цикл позволяет выполнять (повторять) код нужное количество раз.</a:t>
            </a:r>
          </a:p>
          <a:p>
            <a:pPr marL="0" indent="0" algn="just">
              <a:buNone/>
            </a:pPr>
            <a:r>
              <a:rPr lang="ru-RU" sz="1400" dirty="0"/>
              <a:t>Основным оператором цикла в </a:t>
            </a:r>
            <a:r>
              <a:rPr lang="en-US" sz="1400" dirty="0"/>
              <a:t>C/C++ </a:t>
            </a:r>
            <a:r>
              <a:rPr lang="ru-RU" sz="1400" dirty="0"/>
              <a:t>является оператор </a:t>
            </a:r>
            <a:r>
              <a:rPr lang="en-US" sz="1400" dirty="0"/>
              <a:t>for(;;). </a:t>
            </a:r>
            <a:r>
              <a:rPr lang="ru-RU" sz="1400" dirty="0"/>
              <a:t>Этот оператор содержит три выражения в скобках, разделенных точкой с запятой:</a:t>
            </a:r>
          </a:p>
          <a:p>
            <a:pPr marL="0" indent="0" algn="just"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</a:rPr>
              <a:t>for([</a:t>
            </a:r>
            <a:r>
              <a:rPr lang="ru-RU" sz="1400" dirty="0">
                <a:latin typeface="Consolas" panose="020B0609020204030204" pitchFamily="49" charset="0"/>
              </a:rPr>
              <a:t>инициализация</a:t>
            </a:r>
            <a:r>
              <a:rPr lang="en-US" sz="1400" dirty="0">
                <a:latin typeface="Consolas" panose="020B0609020204030204" pitchFamily="49" charset="0"/>
              </a:rPr>
              <a:t>]; [</a:t>
            </a:r>
            <a:r>
              <a:rPr lang="ru-RU" sz="1400" dirty="0">
                <a:latin typeface="Consolas" panose="020B0609020204030204" pitchFamily="49" charset="0"/>
              </a:rPr>
              <a:t>условие</a:t>
            </a:r>
            <a:r>
              <a:rPr lang="en-US" sz="1400" dirty="0">
                <a:latin typeface="Consolas" panose="020B0609020204030204" pitchFamily="49" charset="0"/>
              </a:rPr>
              <a:t>]; [</a:t>
            </a:r>
            <a:r>
              <a:rPr lang="ru-RU" sz="1400" dirty="0">
                <a:latin typeface="Consolas" panose="020B0609020204030204" pitchFamily="49" charset="0"/>
              </a:rPr>
              <a:t>код после прохода цикла</a:t>
            </a:r>
            <a:r>
              <a:rPr lang="en-US" sz="1400" dirty="0">
                <a:latin typeface="Consolas" panose="020B0609020204030204" pitchFamily="49" charset="0"/>
              </a:rPr>
              <a:t>])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</a:rPr>
              <a:t>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… код цикла…</a:t>
            </a:r>
            <a:endParaRPr lang="en-US" sz="1400" dirty="0"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</a:rPr>
              <a:t>}</a:t>
            </a:r>
            <a:endParaRPr lang="ru-RU" sz="1400" dirty="0">
              <a:latin typeface="Consolas" panose="020B0609020204030204" pitchFamily="49" charset="0"/>
            </a:endParaRPr>
          </a:p>
          <a:p>
            <a:pPr marL="0" indent="0" algn="just">
              <a:buNone/>
            </a:pPr>
            <a:r>
              <a:rPr lang="ru-RU" sz="1400" dirty="0"/>
              <a:t>Сначала один раз выполняется код инициализации, потом проверяется условие, если оно верное, то выполняется один раз код цикла, потом код после прохода цикла, снова проверяется условие… </a:t>
            </a:r>
          </a:p>
          <a:p>
            <a:pPr marL="0" indent="0" algn="just">
              <a:buNone/>
            </a:pPr>
            <a:r>
              <a:rPr lang="ru-RU" sz="1400" dirty="0"/>
              <a:t>Вот пример цикла, который печатает заданное количество звездочек:</a:t>
            </a:r>
          </a:p>
          <a:p>
            <a:pPr marL="0" indent="0" algn="just">
              <a:buNone/>
            </a:pP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latin typeface="Consolas" panose="020B0609020204030204" pitchFamily="49" charset="0"/>
              </a:rPr>
              <a:t>   </a:t>
            </a:r>
            <a:r>
              <a:rPr lang="en-US" sz="1400" dirty="0">
                <a:latin typeface="Consolas" panose="020B0609020204030204" pitchFamily="49" charset="0"/>
              </a:rPr>
              <a:t>int N;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"</a:t>
            </a:r>
            <a:r>
              <a:rPr lang="ru-RU" sz="1400" dirty="0">
                <a:latin typeface="Consolas" panose="020B0609020204030204" pitchFamily="49" charset="0"/>
              </a:rPr>
              <a:t>Введите количество звездочек &gt; ";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cin</a:t>
            </a:r>
            <a:r>
              <a:rPr lang="en-US" sz="1400" dirty="0">
                <a:latin typeface="Consolas" panose="020B0609020204030204" pitchFamily="49" charset="0"/>
              </a:rPr>
              <a:t> &gt;&gt; N;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запрашиваем количество</a:t>
            </a:r>
            <a:endParaRPr lang="en-US" sz="1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for (int </a:t>
            </a:r>
            <a:r>
              <a:rPr lang="en-US" sz="1400" dirty="0" err="1">
                <a:latin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latin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</a:rPr>
              <a:t> &lt; N; </a:t>
            </a:r>
            <a:r>
              <a:rPr lang="en-US" sz="1400" dirty="0" err="1">
                <a:latin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</a:rPr>
              <a:t>++)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цикл повторяем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N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раз</a:t>
            </a:r>
            <a:endParaRPr lang="en-US" sz="1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"*";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выводим одну звездочку за раз</a:t>
            </a:r>
            <a:endParaRPr lang="en-US" sz="1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}</a:t>
            </a:r>
            <a:endParaRPr lang="ru-RU" sz="1400" dirty="0">
              <a:latin typeface="Consolas" panose="020B0609020204030204" pitchFamily="49" charset="0"/>
            </a:endParaRPr>
          </a:p>
          <a:p>
            <a:pPr marL="0" indent="0" algn="just">
              <a:buNone/>
            </a:pPr>
            <a:r>
              <a:rPr lang="ru-RU" sz="1400" dirty="0"/>
              <a:t>Заметим, что мы в цикле определяем переменную </a:t>
            </a:r>
            <a:r>
              <a:rPr lang="en-US" sz="1400" dirty="0" err="1"/>
              <a:t>i</a:t>
            </a:r>
            <a:r>
              <a:rPr lang="en-US" sz="1400" dirty="0"/>
              <a:t>, </a:t>
            </a:r>
            <a:r>
              <a:rPr lang="ru-RU" sz="1400" dirty="0"/>
              <a:t>которая будет иметь область видимости внутри цикла. В новом цикле можно будет снова определить переменную с таким именем.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53C1EF1-FDBB-45D7-A28F-564F62F15895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174" y="1373819"/>
            <a:ext cx="1583055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7888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Прямоугольник 1"/>
          <p:cNvSpPr/>
          <p:nvPr/>
        </p:nvSpPr>
        <p:spPr>
          <a:xfrm>
            <a:off x="10262586" y="461639"/>
            <a:ext cx="1929414" cy="6396361"/>
          </a:xfrm>
          <a:prstGeom prst="rect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Прямоугольник 2"/>
          <p:cNvSpPr/>
          <p:nvPr/>
        </p:nvSpPr>
        <p:spPr>
          <a:xfrm>
            <a:off x="334771" y="121444"/>
            <a:ext cx="36000" cy="1872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67EB504E-75D5-4475-84C8-83E7BB78AD9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70771" y="62914"/>
            <a:ext cx="6670253" cy="295022"/>
          </a:xfrm>
        </p:spPr>
        <p:txBody>
          <a:bodyPr/>
          <a:lstStyle/>
          <a:p>
            <a:r>
              <a:rPr lang="ru-RU" sz="1600" dirty="0">
                <a:solidFill>
                  <a:schemeClr val="bg1"/>
                </a:solidFill>
              </a:rPr>
              <a:t>Вложенные циклы</a:t>
            </a:r>
          </a:p>
        </p:txBody>
      </p:sp>
      <p:pic>
        <p:nvPicPr>
          <p:cNvPr id="9" name="Picture 18">
            <a:extLst>
              <a:ext uri="{FF2B5EF4-FFF2-40B4-BE49-F238E27FC236}">
                <a16:creationId xmlns:a16="http://schemas.microsoft.com/office/drawing/2014/main" id="{41B8F11B-8FFA-47E8-B74F-DBAB691BB87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71" y="461639"/>
            <a:ext cx="9804836" cy="7951615"/>
          </a:xfrm>
          <a:prstGeom prst="rect">
            <a:avLst/>
          </a:prstGeom>
        </p:spPr>
      </p:pic>
      <p:sp>
        <p:nvSpPr>
          <p:cNvPr id="16" name="Текст 10">
            <a:extLst>
              <a:ext uri="{FF2B5EF4-FFF2-40B4-BE49-F238E27FC236}">
                <a16:creationId xmlns:a16="http://schemas.microsoft.com/office/drawing/2014/main" id="{4B1B3CBF-630A-4583-B2E0-26B761CC428C}"/>
              </a:ext>
            </a:extLst>
          </p:cNvPr>
          <p:cNvSpPr txBox="1">
            <a:spLocks/>
          </p:cNvSpPr>
          <p:nvPr/>
        </p:nvSpPr>
        <p:spPr>
          <a:xfrm>
            <a:off x="612560" y="777479"/>
            <a:ext cx="9170633" cy="54990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400" dirty="0"/>
              <a:t>Внутри цикла можно выполнять и другие циклы – это называется «вложенные циклы». Вложенность циклов может быть произвольной. Вот пример вложенного цикла</a:t>
            </a:r>
          </a:p>
          <a:p>
            <a:pPr marL="0" indent="0" algn="just">
              <a:buNone/>
            </a:pPr>
            <a:r>
              <a:rPr lang="ru-RU" sz="1400" dirty="0"/>
              <a:t>Объявим переменные различного типа:</a:t>
            </a:r>
          </a:p>
          <a:p>
            <a:pPr marL="0" indent="0" algn="just"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</a:rPr>
              <a:t>int N;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"</a:t>
            </a:r>
            <a:r>
              <a:rPr lang="ru-RU" sz="1400" dirty="0">
                <a:latin typeface="Consolas" panose="020B0609020204030204" pitchFamily="49" charset="0"/>
              </a:rPr>
              <a:t>Введите количество звездочек &gt; ";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cin</a:t>
            </a:r>
            <a:r>
              <a:rPr lang="en-US" sz="1400" dirty="0">
                <a:latin typeface="Consolas" panose="020B0609020204030204" pitchFamily="49" charset="0"/>
              </a:rPr>
              <a:t> &gt;&gt; N;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запрашиваем количество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</a:rPr>
              <a:t>for (int </a:t>
            </a:r>
            <a:r>
              <a:rPr lang="en-US" sz="1400" dirty="0" err="1">
                <a:latin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latin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</a:rPr>
              <a:t> &lt; N; </a:t>
            </a:r>
            <a:r>
              <a:rPr lang="en-US" sz="1400" dirty="0" err="1">
                <a:latin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</a:rPr>
              <a:t>++)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цикл повторяем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N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раз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</a:t>
            </a:r>
            <a:r>
              <a:rPr lang="en-US" sz="1400" dirty="0">
                <a:latin typeface="Consolas" panose="020B0609020204030204" pitchFamily="49" charset="0"/>
              </a:rPr>
              <a:t>for (int j = 0; j &lt; </a:t>
            </a:r>
            <a:r>
              <a:rPr lang="en-US" sz="1400" dirty="0" err="1">
                <a:latin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</a:rPr>
              <a:t> + 1; </a:t>
            </a:r>
            <a:r>
              <a:rPr lang="en-US" sz="1400" dirty="0" err="1">
                <a:latin typeface="Consolas" panose="020B0609020204030204" pitchFamily="49" charset="0"/>
              </a:rPr>
              <a:t>j++</a:t>
            </a:r>
            <a:r>
              <a:rPr lang="en-US" sz="1400" dirty="0">
                <a:latin typeface="Consolas" panose="020B0609020204030204" pitchFamily="49" charset="0"/>
              </a:rPr>
              <a:t>)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вложенный цикл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{                              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количество итераций зависит от </a:t>
            </a:r>
            <a:r>
              <a:rPr lang="en-US" sz="1400" dirty="0" err="1">
                <a:solidFill>
                  <a:srgbClr val="00B050"/>
                </a:solidFill>
                <a:latin typeface="Consolas" panose="020B0609020204030204" pitchFamily="49" charset="0"/>
              </a:rPr>
              <a:t>i</a:t>
            </a:r>
            <a:endParaRPr lang="en-US" sz="1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"*";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выводим одну звездочку за раз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}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latin typeface="Consolas" panose="020B0609020204030204" pitchFamily="49" charset="0"/>
              </a:rPr>
              <a:t>endl</a:t>
            </a:r>
            <a:r>
              <a:rPr lang="en-US" sz="1400" dirty="0">
                <a:latin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новая строка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}</a:t>
            </a:r>
          </a:p>
          <a:p>
            <a:pPr marL="0" indent="0" algn="just">
              <a:buNone/>
            </a:pPr>
            <a:r>
              <a:rPr lang="ru-RU" sz="1400" dirty="0"/>
              <a:t>Вот еще пример вложенного цикла: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</a:t>
            </a:r>
            <a:r>
              <a:rPr lang="en-US" sz="1400" dirty="0">
                <a:latin typeface="Consolas" panose="020B0609020204030204" pitchFamily="49" charset="0"/>
              </a:rPr>
              <a:t> int N;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"</a:t>
            </a:r>
            <a:r>
              <a:rPr lang="ru-RU" sz="1400" dirty="0">
                <a:latin typeface="Consolas" panose="020B0609020204030204" pitchFamily="49" charset="0"/>
              </a:rPr>
              <a:t>Введите количество звездочек &gt; ";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</a:rPr>
              <a:t>cin</a:t>
            </a:r>
            <a:r>
              <a:rPr lang="en-US" sz="1400" dirty="0">
                <a:latin typeface="Consolas" panose="020B0609020204030204" pitchFamily="49" charset="0"/>
              </a:rPr>
              <a:t> &gt;&gt; N;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запрашиваем количество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</a:rPr>
              <a:t>for (int </a:t>
            </a:r>
            <a:r>
              <a:rPr lang="en-US" sz="1400" dirty="0" err="1">
                <a:latin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latin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</a:rPr>
              <a:t> &lt; N; </a:t>
            </a:r>
            <a:r>
              <a:rPr lang="en-US" sz="1400" dirty="0" err="1">
                <a:latin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</a:rPr>
              <a:t>++)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цикл повторяем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N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раз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</a:t>
            </a:r>
            <a:r>
              <a:rPr lang="en-US" sz="1400" dirty="0">
                <a:latin typeface="Consolas" panose="020B0609020204030204" pitchFamily="49" charset="0"/>
              </a:rPr>
              <a:t>for (int j = 0; j &lt; N; </a:t>
            </a:r>
            <a:r>
              <a:rPr lang="en-US" sz="1400" dirty="0" err="1">
                <a:latin typeface="Consolas" panose="020B0609020204030204" pitchFamily="49" charset="0"/>
              </a:rPr>
              <a:t>j++</a:t>
            </a:r>
            <a:r>
              <a:rPr lang="en-US" sz="1400" dirty="0">
                <a:latin typeface="Consolas" panose="020B0609020204030204" pitchFamily="49" charset="0"/>
              </a:rPr>
              <a:t>)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вложенный цикл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latin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</a:rPr>
              <a:t> + j &lt;&lt; "\t";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в конце строки - знак табуляции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}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latin typeface="Consolas" panose="020B0609020204030204" pitchFamily="49" charset="0"/>
              </a:rPr>
              <a:t>endl</a:t>
            </a:r>
            <a:r>
              <a:rPr lang="en-US" sz="1400" dirty="0">
                <a:latin typeface="Consolas" panose="020B0609020204030204" pitchFamily="49" charset="0"/>
              </a:rPr>
              <a:t>;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новая строка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}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657C9A0-C0FF-4E1E-BE57-DD6B2E8DE0EA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6384" y="1240996"/>
            <a:ext cx="1505902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29057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Прямоугольник 1"/>
          <p:cNvSpPr/>
          <p:nvPr/>
        </p:nvSpPr>
        <p:spPr>
          <a:xfrm>
            <a:off x="10262586" y="461639"/>
            <a:ext cx="1929414" cy="6396361"/>
          </a:xfrm>
          <a:prstGeom prst="rect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Прямоугольник 2"/>
          <p:cNvSpPr/>
          <p:nvPr/>
        </p:nvSpPr>
        <p:spPr>
          <a:xfrm>
            <a:off x="334771" y="121444"/>
            <a:ext cx="36000" cy="1872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67EB504E-75D5-4475-84C8-83E7BB78AD9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70771" y="62914"/>
            <a:ext cx="6670253" cy="295022"/>
          </a:xfrm>
        </p:spPr>
        <p:txBody>
          <a:bodyPr/>
          <a:lstStyle/>
          <a:p>
            <a:r>
              <a:rPr lang="ru-RU" sz="1600" dirty="0">
                <a:solidFill>
                  <a:schemeClr val="bg1"/>
                </a:solidFill>
              </a:rPr>
              <a:t>Другие операторы цикла</a:t>
            </a:r>
          </a:p>
        </p:txBody>
      </p:sp>
      <p:pic>
        <p:nvPicPr>
          <p:cNvPr id="9" name="Picture 18">
            <a:extLst>
              <a:ext uri="{FF2B5EF4-FFF2-40B4-BE49-F238E27FC236}">
                <a16:creationId xmlns:a16="http://schemas.microsoft.com/office/drawing/2014/main" id="{41B8F11B-8FFA-47E8-B74F-DBAB691BB87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71" y="461639"/>
            <a:ext cx="9804836" cy="7951615"/>
          </a:xfrm>
          <a:prstGeom prst="rect">
            <a:avLst/>
          </a:prstGeom>
        </p:spPr>
      </p:pic>
      <p:sp>
        <p:nvSpPr>
          <p:cNvPr id="16" name="Текст 10">
            <a:extLst>
              <a:ext uri="{FF2B5EF4-FFF2-40B4-BE49-F238E27FC236}">
                <a16:creationId xmlns:a16="http://schemas.microsoft.com/office/drawing/2014/main" id="{4B1B3CBF-630A-4583-B2E0-26B761CC428C}"/>
              </a:ext>
            </a:extLst>
          </p:cNvPr>
          <p:cNvSpPr txBox="1">
            <a:spLocks/>
          </p:cNvSpPr>
          <p:nvPr/>
        </p:nvSpPr>
        <p:spPr>
          <a:xfrm>
            <a:off x="612560" y="777479"/>
            <a:ext cx="9170633" cy="54990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400" dirty="0"/>
              <a:t>Еще одним оператором цикла является оператор </a:t>
            </a:r>
            <a:endParaRPr lang="en-US" sz="1400" dirty="0"/>
          </a:p>
          <a:p>
            <a:pPr marL="0" indent="0" algn="just">
              <a:buNone/>
            </a:pPr>
            <a:r>
              <a:rPr lang="en-US" sz="1400" dirty="0">
                <a:latin typeface="Consolas" panose="020B0609020204030204" pitchFamily="49" charset="0"/>
              </a:rPr>
              <a:t>while([</a:t>
            </a:r>
            <a:r>
              <a:rPr lang="ru-RU" sz="1400" dirty="0">
                <a:latin typeface="Consolas" panose="020B0609020204030204" pitchFamily="49" charset="0"/>
              </a:rPr>
              <a:t>условие</a:t>
            </a:r>
            <a:r>
              <a:rPr lang="en-US" sz="1400" dirty="0">
                <a:latin typeface="Consolas" panose="020B0609020204030204" pitchFamily="49" charset="0"/>
              </a:rPr>
              <a:t>])</a:t>
            </a:r>
            <a:endParaRPr lang="ru-RU" sz="1400" dirty="0"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</a:rPr>
              <a:t>… </a:t>
            </a:r>
            <a:r>
              <a:rPr lang="ru-RU" sz="1400" dirty="0">
                <a:latin typeface="Consolas" panose="020B0609020204030204" pitchFamily="49" charset="0"/>
              </a:rPr>
              <a:t>код … </a:t>
            </a:r>
            <a:endParaRPr lang="en-US" sz="1400" dirty="0"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}</a:t>
            </a:r>
            <a:endParaRPr lang="ru-RU" sz="1400" dirty="0">
              <a:latin typeface="Consolas" panose="020B0609020204030204" pitchFamily="49" charset="0"/>
            </a:endParaRPr>
          </a:p>
          <a:p>
            <a:pPr marL="0" indent="0" algn="just">
              <a:buNone/>
            </a:pPr>
            <a:r>
              <a:rPr lang="ru-RU" sz="1400" dirty="0"/>
              <a:t>Этот цикл работает очень просто – если условие истинно, то выполняется код, потом снова проверяется условие.</a:t>
            </a:r>
          </a:p>
          <a:p>
            <a:pPr marL="0" indent="0" algn="just">
              <a:buNone/>
            </a:pP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latin typeface="Consolas" panose="020B0609020204030204" pitchFamily="49" charset="0"/>
              </a:rPr>
              <a:t>   </a:t>
            </a:r>
            <a:r>
              <a:rPr lang="en-US" sz="1400" dirty="0">
                <a:latin typeface="Consolas" panose="020B0609020204030204" pitchFamily="49" charset="0"/>
              </a:rPr>
              <a:t>int x = 0;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while (x != 7)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пока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x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не равно 7 продолжать цикл</a:t>
            </a:r>
            <a:endParaRPr lang="en-US" sz="1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"</a:t>
            </a:r>
            <a:r>
              <a:rPr lang="ru-RU" sz="1400" dirty="0">
                <a:latin typeface="Consolas" panose="020B0609020204030204" pitchFamily="49" charset="0"/>
              </a:rPr>
              <a:t>Введите число &gt; ";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</a:rPr>
              <a:t>cin</a:t>
            </a:r>
            <a:r>
              <a:rPr lang="en-US" sz="1400" dirty="0">
                <a:latin typeface="Consolas" panose="020B0609020204030204" pitchFamily="49" charset="0"/>
              </a:rPr>
              <a:t> &gt;&gt; x;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ввести число</a:t>
            </a:r>
            <a:endParaRPr lang="en-US" sz="1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}</a:t>
            </a:r>
            <a:endParaRPr lang="ru-RU" sz="1400" dirty="0">
              <a:latin typeface="Consolas" panose="020B0609020204030204" pitchFamily="49" charset="0"/>
            </a:endParaRPr>
          </a:p>
          <a:p>
            <a:pPr marL="0" indent="0" algn="just">
              <a:buNone/>
            </a:pPr>
            <a:r>
              <a:rPr lang="ru-RU" sz="1400" dirty="0"/>
              <a:t>Второй цикл имеет вид </a:t>
            </a:r>
            <a:r>
              <a:rPr lang="en-US" sz="1400" dirty="0" err="1"/>
              <a:t>do..while</a:t>
            </a:r>
            <a:r>
              <a:rPr lang="en-US" sz="1400" dirty="0"/>
              <a:t>, </a:t>
            </a:r>
            <a:r>
              <a:rPr lang="ru-RU" sz="1400" dirty="0"/>
              <a:t>когда первый раз тело цикла всегда выполняется, а потом проверяется условие, в зависимости от которого цикл продолжается или нет.</a:t>
            </a:r>
          </a:p>
          <a:p>
            <a:pPr marL="0" indent="0" algn="just">
              <a:buNone/>
            </a:pPr>
            <a:r>
              <a:rPr lang="ru-RU" sz="1400" dirty="0">
                <a:latin typeface="Consolas" panose="020B0609020204030204" pitchFamily="49" charset="0"/>
              </a:rPr>
              <a:t>  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  <a:r>
              <a:rPr lang="pt-BR" sz="1400" dirty="0">
                <a:latin typeface="Consolas" panose="020B0609020204030204" pitchFamily="49" charset="0"/>
              </a:rPr>
              <a:t>int n;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    do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    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        cout &lt;&lt; "Введите число ноль &gt; ";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        cin &gt;&gt; n;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    }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pt-BR" sz="1400">
                <a:latin typeface="Consolas" panose="020B0609020204030204" pitchFamily="49" charset="0"/>
              </a:rPr>
              <a:t>    while </a:t>
            </a:r>
            <a:r>
              <a:rPr lang="pt-BR" sz="1400" dirty="0">
                <a:latin typeface="Consolas" panose="020B0609020204030204" pitchFamily="49" charset="0"/>
              </a:rPr>
              <a:t>(n == 0);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продолжать до тех пор, пока пользователь вводит 0</a:t>
            </a:r>
          </a:p>
          <a:p>
            <a:pPr marL="0" indent="0" algn="just">
              <a:buNone/>
            </a:pPr>
            <a:endParaRPr lang="ru-RU" sz="1400" dirty="0"/>
          </a:p>
          <a:p>
            <a:pPr marL="0" indent="0" algn="just">
              <a:buNone/>
            </a:pPr>
            <a:endParaRPr lang="ru-RU" sz="1400" dirty="0"/>
          </a:p>
          <a:p>
            <a:pPr marL="0" indent="0" algn="just">
              <a:buNone/>
            </a:pPr>
            <a:endParaRPr lang="ru-RU" sz="1400" dirty="0"/>
          </a:p>
          <a:p>
            <a:pPr marL="0" indent="0" algn="just">
              <a:buNone/>
            </a:pPr>
            <a:endParaRPr lang="ru-RU" sz="14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32501B9-2CF7-47DB-BA2D-3102B4E8A5F7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0078" y="1551373"/>
            <a:ext cx="1154430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6010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Прямоугольник 1"/>
          <p:cNvSpPr/>
          <p:nvPr/>
        </p:nvSpPr>
        <p:spPr>
          <a:xfrm>
            <a:off x="10262586" y="461639"/>
            <a:ext cx="1929414" cy="6396361"/>
          </a:xfrm>
          <a:prstGeom prst="rect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Прямоугольник 2"/>
          <p:cNvSpPr/>
          <p:nvPr/>
        </p:nvSpPr>
        <p:spPr>
          <a:xfrm>
            <a:off x="334771" y="121444"/>
            <a:ext cx="36000" cy="1872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67EB504E-75D5-4475-84C8-83E7BB78AD9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70771" y="62914"/>
            <a:ext cx="6670253" cy="295022"/>
          </a:xfrm>
        </p:spPr>
        <p:txBody>
          <a:bodyPr/>
          <a:lstStyle/>
          <a:p>
            <a:r>
              <a:rPr lang="ru-RU" sz="1600" dirty="0">
                <a:solidFill>
                  <a:schemeClr val="bg1"/>
                </a:solidFill>
              </a:rPr>
              <a:t>Прерывание цикла</a:t>
            </a:r>
          </a:p>
        </p:txBody>
      </p:sp>
      <p:pic>
        <p:nvPicPr>
          <p:cNvPr id="9" name="Picture 18">
            <a:extLst>
              <a:ext uri="{FF2B5EF4-FFF2-40B4-BE49-F238E27FC236}">
                <a16:creationId xmlns:a16="http://schemas.microsoft.com/office/drawing/2014/main" id="{41B8F11B-8FFA-47E8-B74F-DBAB691BB879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71" y="461639"/>
            <a:ext cx="9804836" cy="7951615"/>
          </a:xfrm>
          <a:prstGeom prst="rect">
            <a:avLst/>
          </a:prstGeom>
        </p:spPr>
      </p:pic>
      <p:sp>
        <p:nvSpPr>
          <p:cNvPr id="16" name="Текст 10">
            <a:extLst>
              <a:ext uri="{FF2B5EF4-FFF2-40B4-BE49-F238E27FC236}">
                <a16:creationId xmlns:a16="http://schemas.microsoft.com/office/drawing/2014/main" id="{4B1B3CBF-630A-4583-B2E0-26B761CC428C}"/>
              </a:ext>
            </a:extLst>
          </p:cNvPr>
          <p:cNvSpPr txBox="1">
            <a:spLocks/>
          </p:cNvSpPr>
          <p:nvPr/>
        </p:nvSpPr>
        <p:spPr>
          <a:xfrm>
            <a:off x="612560" y="777479"/>
            <a:ext cx="9170633" cy="54990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400" dirty="0"/>
              <a:t>В теле любого цикла могут встретиться оператор </a:t>
            </a:r>
            <a:r>
              <a:rPr lang="en-US" sz="1400" dirty="0"/>
              <a:t>break; </a:t>
            </a:r>
            <a:r>
              <a:rPr lang="ru-RU" sz="1400" dirty="0"/>
              <a:t>в результате которого выполнение цикла немедленно прекращается и </a:t>
            </a:r>
            <a:r>
              <a:rPr lang="en-US" sz="1400" dirty="0"/>
              <a:t>continue; </a:t>
            </a:r>
            <a:r>
              <a:rPr lang="ru-RU" sz="1400" dirty="0"/>
              <a:t>когда завершается выполнение текущего прогона цикла и переход к проверке условия. В случае </a:t>
            </a:r>
            <a:r>
              <a:rPr lang="en-US" sz="1400" dirty="0"/>
              <a:t>for </a:t>
            </a:r>
            <a:r>
              <a:rPr lang="ru-RU" sz="1400" dirty="0"/>
              <a:t>перед проверкой условия будет выполнен код после прохода цикла.</a:t>
            </a:r>
          </a:p>
          <a:p>
            <a:pPr marL="0" indent="0" algn="just">
              <a:buNone/>
            </a:pPr>
            <a:r>
              <a:rPr lang="ru-RU" sz="1400" dirty="0"/>
              <a:t>Операторы </a:t>
            </a:r>
            <a:r>
              <a:rPr lang="en-US" sz="1400" dirty="0"/>
              <a:t>break; </a:t>
            </a:r>
            <a:r>
              <a:rPr lang="ru-RU" sz="1400" dirty="0"/>
              <a:t>и </a:t>
            </a:r>
            <a:r>
              <a:rPr lang="en-US" sz="1400" dirty="0"/>
              <a:t>continue; </a:t>
            </a:r>
            <a:r>
              <a:rPr lang="ru-RU" sz="1400" dirty="0"/>
              <a:t>во вложенном цикле действуют только на ближайший цикл.</a:t>
            </a:r>
          </a:p>
          <a:p>
            <a:pPr marL="0" indent="0" algn="just">
              <a:buNone/>
            </a:pPr>
            <a:r>
              <a:rPr lang="en-US" sz="1400" dirty="0">
                <a:latin typeface="Consolas" panose="020B0609020204030204" pitchFamily="49" charset="0"/>
              </a:rPr>
              <a:t>    while (true)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продолжать пока не будет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break;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double x;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"</a:t>
            </a:r>
            <a:r>
              <a:rPr lang="ru-RU" sz="1400" dirty="0">
                <a:latin typeface="Consolas" panose="020B0609020204030204" pitchFamily="49" charset="0"/>
              </a:rPr>
              <a:t>Введите число &gt; ";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sz="1400" dirty="0"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</a:rPr>
              <a:t>cin</a:t>
            </a:r>
            <a:r>
              <a:rPr lang="en-US" sz="1400" dirty="0">
                <a:latin typeface="Consolas" panose="020B0609020204030204" pitchFamily="49" charset="0"/>
              </a:rPr>
              <a:t> &gt;&gt; x;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if (x == 0)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если ноль, то не делить</a:t>
            </a:r>
            <a:endParaRPr lang="en-US" sz="1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"</a:t>
            </a:r>
            <a:r>
              <a:rPr lang="ru-RU" sz="1400" dirty="0">
                <a:latin typeface="Consolas" panose="020B0609020204030204" pitchFamily="49" charset="0"/>
              </a:rPr>
              <a:t>Делить на ноль не могу!" &lt;&lt; </a:t>
            </a:r>
            <a:r>
              <a:rPr lang="en-US" sz="1400" dirty="0" err="1">
                <a:latin typeface="Consolas" panose="020B0609020204030204" pitchFamily="49" charset="0"/>
              </a:rPr>
              <a:t>endl</a:t>
            </a:r>
            <a:r>
              <a:rPr lang="en-US" sz="1400" dirty="0">
                <a:latin typeface="Consolas" panose="020B0609020204030204" pitchFamily="49" charset="0"/>
              </a:rPr>
              <a:t>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    continue;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прервать выполнение тела цикла и начать заново</a:t>
            </a:r>
            <a:endParaRPr lang="en-US" sz="1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}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if (x &lt; 0)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{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    break;</a:t>
            </a:r>
            <a:r>
              <a:rPr lang="ru-RU" sz="1400" dirty="0"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B050"/>
                </a:solidFill>
                <a:latin typeface="Consolas" panose="020B0609020204030204" pitchFamily="49" charset="0"/>
              </a:rPr>
              <a:t>// если введено отрицательное число, то выйти из цикла</a:t>
            </a:r>
            <a:endParaRPr lang="en-US" sz="1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}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</a:rPr>
              <a:t>cout</a:t>
            </a:r>
            <a:r>
              <a:rPr lang="en-US" sz="1400" dirty="0">
                <a:latin typeface="Consolas" panose="020B0609020204030204" pitchFamily="49" charset="0"/>
              </a:rPr>
              <a:t> &lt;&lt; "1 / " &lt;&lt; x &lt;&lt; " = " &lt;&lt; 1.0 / x &lt;&lt; </a:t>
            </a:r>
            <a:r>
              <a:rPr lang="en-US" sz="1400" dirty="0" err="1">
                <a:latin typeface="Consolas" panose="020B0609020204030204" pitchFamily="49" charset="0"/>
              </a:rPr>
              <a:t>endl</a:t>
            </a:r>
            <a:r>
              <a:rPr lang="en-US" sz="1400" dirty="0">
                <a:latin typeface="Consolas" panose="020B0609020204030204" pitchFamily="49" charset="0"/>
              </a:rPr>
              <a:t>;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400" dirty="0">
                <a:latin typeface="Consolas" panose="020B0609020204030204" pitchFamily="49" charset="0"/>
              </a:rPr>
              <a:t>    }</a:t>
            </a:r>
            <a:endParaRPr lang="ru-RU" sz="1400" dirty="0">
              <a:latin typeface="Consolas" panose="020B0609020204030204" pitchFamily="49" charset="0"/>
            </a:endParaRPr>
          </a:p>
          <a:p>
            <a:pPr marL="0" indent="0" algn="just">
              <a:buNone/>
            </a:pPr>
            <a:r>
              <a:rPr lang="ru-RU" sz="1400" dirty="0"/>
              <a:t>Еще есть конструкция </a:t>
            </a:r>
            <a:r>
              <a:rPr lang="en-US" sz="1400" dirty="0" err="1"/>
              <a:t>goto</a:t>
            </a:r>
            <a:r>
              <a:rPr lang="en-US" sz="1400" dirty="0"/>
              <a:t>, </a:t>
            </a:r>
            <a:r>
              <a:rPr lang="ru-RU" sz="1400" dirty="0"/>
              <a:t>которую мы даже рассматривать не будем. </a:t>
            </a:r>
          </a:p>
          <a:p>
            <a:pPr marL="0" indent="0" algn="just">
              <a:buNone/>
            </a:pPr>
            <a:endParaRPr lang="ru-RU" sz="14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EF8824-C44F-42BD-9637-652E3DB5D1DD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7396" y="1143000"/>
            <a:ext cx="1331595" cy="4572000"/>
          </a:xfrm>
          <a:prstGeom prst="rect">
            <a:avLst/>
          </a:prstGeom>
        </p:spPr>
      </p:pic>
      <p:sp>
        <p:nvSpPr>
          <p:cNvPr id="10" name="Скругленный прямоугольник 1">
            <a:extLst>
              <a:ext uri="{FF2B5EF4-FFF2-40B4-BE49-F238E27FC236}">
                <a16:creationId xmlns:a16="http://schemas.microsoft.com/office/drawing/2014/main" id="{523C0CC5-9EA6-487A-B22C-FED2E4BED552}"/>
              </a:ext>
            </a:extLst>
          </p:cNvPr>
          <p:cNvSpPr/>
          <p:nvPr/>
        </p:nvSpPr>
        <p:spPr>
          <a:xfrm>
            <a:off x="6465198" y="6289045"/>
            <a:ext cx="3317995" cy="506041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17000"/>
              </a:lnSpc>
            </a:pPr>
            <a:r>
              <a:rPr lang="ru-RU" sz="1600" b="1" dirty="0">
                <a:solidFill>
                  <a:schemeClr val="bg1"/>
                </a:solidFill>
                <a:ea typeface="Roboto Medium" panose="02000000000000000000" pitchFamily="2" charset="0"/>
                <a:cs typeface="Roboto Medium" panose="02000000000000000000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Посмотреть видео</a:t>
            </a:r>
            <a:endParaRPr lang="ru-RU" sz="1600" b="1" dirty="0">
              <a:solidFill>
                <a:schemeClr val="bg1"/>
              </a:solidFill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11" name="Скругленный прямоугольник 1">
            <a:extLst>
              <a:ext uri="{FF2B5EF4-FFF2-40B4-BE49-F238E27FC236}">
                <a16:creationId xmlns:a16="http://schemas.microsoft.com/office/drawing/2014/main" id="{92C62732-F4A4-42FB-A7F0-4C20DFC81650}"/>
              </a:ext>
            </a:extLst>
          </p:cNvPr>
          <p:cNvSpPr/>
          <p:nvPr/>
        </p:nvSpPr>
        <p:spPr>
          <a:xfrm>
            <a:off x="3085877" y="6303666"/>
            <a:ext cx="3317995" cy="506041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17000"/>
              </a:lnSpc>
            </a:pPr>
            <a:r>
              <a:rPr lang="ru-RU" sz="1600" b="1" dirty="0">
                <a:solidFill>
                  <a:schemeClr val="bg1"/>
                </a:solidFill>
                <a:ea typeface="Roboto Medium" panose="02000000000000000000" pitchFamily="2" charset="0"/>
                <a:cs typeface="Roboto Medium" panose="02000000000000000000" pitchFamily="2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Скачать текст программы</a:t>
            </a:r>
            <a:endParaRPr lang="ru-RU" sz="1600" b="1" dirty="0">
              <a:solidFill>
                <a:schemeClr val="bg1"/>
              </a:solidFill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9420531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UID" val="{43D6CC26-01E5-40AB-832F-323729335A40}"/>
  <p:tag name="ISPRING_RESOURCE_FOLDER" val="C:\aprorgamm\Dropbox\PROGRAMM\Курсы\Программирование\C++\01\Lect1\"/>
  <p:tag name="ISPRING_PRESENTATION_PATH" val="C:\aprorgamm\Dropbox\PROGRAMM\Курсы\Программирование\C++\01\Lect1.pptx"/>
  <p:tag name="ISPRING_PROJECT_VERSION" val="9.3"/>
  <p:tag name="ISPRING_PROJECT_FOLDER_UPDATED" val="1"/>
  <p:tag name="ISPRING_SCREEN_RECS_UPDATED" val="C:\aprorgamm\Dropbox\PROGRAMM\Курсы\Программирование\C++\01\Lect1\"/>
  <p:tag name="ISPRING_PRESENTATION_COURSE_TITLE" val="Lect1"/>
  <p:tag name="ISPRING_FIRST_PUBLISH" val="1"/>
  <p:tag name="ISPRING_LMS_API_VERSION" val="SCORM 2004 (4th edition)"/>
  <p:tag name="ISPRING_ULTRA_SCORM_COURSE_ID" val="CB4EBE05-58CE-4D96-8AF9-FF8D0F44EB89"/>
  <p:tag name="ISPRING_CMI5_LAUNCH_METHOD" val="any window"/>
  <p:tag name="ISPRING_SCORM_ENDPOINT" val="&lt;endpoint&gt;&lt;enable&gt;0&lt;/enable&gt;&lt;lrs&gt;https://&lt;/lrs&gt;&lt;auth&gt;0&lt;/auth&gt;&lt;login&gt;&lt;/login&gt;&lt;password&gt;&lt;/password&gt;&lt;key&gt;&lt;/key&gt;&lt;name&gt;&lt;/name&gt;&lt;email&gt;&lt;/email&gt;&lt;/endpoint&gt;&#10;"/>
  <p:tag name="ISPRINGCLOUDFOLDERID" val="1"/>
  <p:tag name="ISPRINGONLINEFOLDERID" val="1"/>
  <p:tag name="ISPRING_OUTPUT_FOLDER" val="[[&quot;Vp\uFFFDJ{D4913D74-12CA-481E-9A88-461BBDD81FE5}&quot;,&quot;C:\\aprorgamm\\Dropbox\\PROGRAMM\\Курсы\\Программирование\\C++\\01&quot;]]"/>
  <p:tag name="ISPRING_PUBLISH_SETTINGS" val="{&quot;commonSettings&quot;:{&quot;webSettings&quot;:{&quot;useMobileViewer&quot;:&quot;T_FALSE&quot;,&quot;format&quot;:&quot;OF_VIDEO&quot;},&quot;lmsSettings&quot;:{&quot;useMobileViewer&quot;:&quot;T_FALSE&quot;},&quot;cloudSettings&quot;:{&quot;useMobileViewer&quot;:&quot;T_FALSE&quot;},&quot;ispringLmsSettings&quot;:{&quot;useMobileViewer&quot;:&quot;T_FALSE&quot;},&quot;playerId&quot;:&quot;universal&quot;,&quot;studioSettings&quot;:{&quot;useMobileViewer&quot;:&quot;T_FALSE&quot;}},&quot;advancedSettings&quot;:{&quot;enableTextAllocation&quot;:&quot;T_TRUE&quot;,&quot;viewingFromLocalDrive&quot;:&quot;T_TRUE&quot;,&quot;contentScale&quot;:75,&quot;contentScaleMode&quot;:&quot;SCALE&quot;},&quot;accessibilitySettings&quot;:{&quot;enabled&quot;:&quot;T_FALS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90,&quot;videoQuality&quot;:90},&quot;secondsOnEachSlide&quot;:2,&quot;hostingSettings&quot;:{}},&quot;ispringOnlineSettings&quot;:{&quot;onlineDestinationFolderId&quot;:&quot;1&quot;},&quot;cloudSettings&quot;:{&quot;onlineDestinationFolderId&quot;:&quot;1&quot;},&quot;wordSettings&quot;:{&quot;printCopies&quot;:1},&quot;studioSettings&quot;:{&quot;onlineDestinationFolderId&quot;:&quot;0&quot;}}"/>
  <p:tag name="ISPRING_SCORM_RATE_SLIDES" val="0"/>
  <p:tag name="ISPRING_SCORM_PASSING_SCORE" val="0.000000"/>
  <p:tag name="ISPRING_CURRENT_PLAYER_ID" val="universal"/>
  <p:tag name="ISPRING_ULTRA_SCORM_COURCE_TITLE" val="Lection1"/>
  <p:tag name="ISPRING_PRESENTATION_TITLE" val="Lection1"/>
  <p:tag name="FLASHSPRING_ZOOM_TAG" val="86"/>
  <p:tag name="ISPRING_PRESENTATION_INFO_2" val="&lt;?xml version=&quot;1.0&quot; encoding=&quot;UTF-8&quot; standalone=&quot;no&quot; ?&gt;&#10;&lt;presentation2&gt;&#10;&#10;  &lt;slides&gt;&#10;    &lt;slide id=&quot;{64EEF2E1-849F-4301-9667-8103476EA1F0}&quot; pptId=&quot;258&quot;/&gt;&#10;    &lt;slide id=&quot;{CBB593E6-5A4C-4787-A038-790C931E19F3}&quot; pptId=&quot;264&quot;/&gt;&#10;    &lt;slide id=&quot;{9CAD22DE-FAD8-4B44-A81C-5449C4436235}&quot; pptId=&quot;259&quot;/&gt;&#10;    &lt;slide id=&quot;{B01AA287-39BF-4BFE-8257-7426A3718AF8}&quot; pptId=&quot;268&quot;/&gt;&#10;    &lt;slide id=&quot;{9FBDEF66-C9C6-4068-8695-3FDF332A38A9}&quot; pptId=&quot;262&quot;/&gt;&#10;    &lt;slide id=&quot;{D521604B-F80A-4CC9-8E73-1844F84C7167}&quot; pptId=&quot;263&quot;/&gt;&#10;    &lt;slide id=&quot;{F98CEE37-E892-4281-A008-3D29A2D3CA31}&quot; pptId=&quot;265&quot;/&gt;&#10;    &lt;slide id=&quot;{5519A263-715C-40D4-81B8-DB766E24F7B9}&quot; pptId=&quot;266&quot;/&gt;&#10;  &lt;/slides&gt;&#10;&#10;  &lt;narration&gt;&#10;    &lt;audioTracks/&gt;&#10;    &lt;videoTracks/&gt;&#10;  &lt;/narration&gt;&#10;&#10;&lt;/presentation2&gt;&#10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zm_AkH21Bi_8ROskLfbBBw&quot;,&quot;gi&quot;:&quot;B_ZoME8Um5gIPsvaw5hqWQ&quot;,&quot;ti&quot;:&quot;characters&quot;,&quot;vs&quot;:{&quot;f&quot;:[690,691],&quot;i&quot;:{&quot;d&quot;:&quot;zm_AkH21Bi_8ROskLfbBBw&quot;,&quot;p&quot;:true}}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ISPRING_SLIDE_INDENT_LEVEL" val="0"/>
  <p:tag name="GENSWF_ADVANCE_TIME" val="5.000"/>
  <p:tag name="ISPRING_CUSTOM_TIMING_USED" val="1"/>
  <p:tag name="GENSWF_SLIDE_UID" val="{7BDEC91C-F1F5-4A03-8332-A4DF1F7EB4F0}:265"/>
  <p:tag name="ISPRING_SLIDE_ID_2" val="{F98CEE37-E892-4281-A008-3D29A2D3CA31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fDBxzf-bnL2aPjfiANErZA&quot;,&quot;gi&quot;:&quot;KkFKOvMaBX0q0PuUSj2oWA&quot;,&quot;ti&quot;:&quot;object_sets&quot;,&quot;vs&quot;:{&quot;f&quot;:[1046,1027,1030,1032],&quot;i&quot;:{&quot;d&quot;:&quot;fDBxzf-bnL2aPjfiANErZA&quot;,&quot;p&quot;:true}}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y7dKoI1QP9s2ldcHSQr8Ow&quot;,&quot;gi&quot;:&quot;B_ZoME8Um5gIPsvaw5hqWQ&quot;,&quot;ti&quot;:&quot;characters&quot;,&quot;vs&quot;:{&quot;f&quot;:[690,691],&quot;i&quot;:{&quot;d&quot;:&quot;y7dKoI1QP9s2ldcHSQr8Ow&quot;,&quot;p&quot;:true}}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ISPRING_SLIDE_INDENT_LEVEL" val="0"/>
  <p:tag name="GENSWF_ADVANCE_TIME" val="5.000"/>
  <p:tag name="ISPRING_CUSTOM_TIMING_USED" val="1"/>
  <p:tag name="GENSWF_SLIDE_UID" val="{7BDEC91C-F1F5-4A03-8332-A4DF1F7EB4F0}:265"/>
  <p:tag name="ISPRING_SLIDE_ID_2" val="{F98CEE37-E892-4281-A008-3D29A2D3CA31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fDBxzf-bnL2aPjfiANErZA&quot;,&quot;gi&quot;:&quot;KkFKOvMaBX0q0PuUSj2oWA&quot;,&quot;ti&quot;:&quot;object_sets&quot;,&quot;vs&quot;:{&quot;f&quot;:[1046,1027,1030,1032],&quot;i&quot;:{&quot;d&quot;:&quot;fDBxzf-bnL2aPjfiANErZA&quot;,&quot;p&quot;:true}}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6G_XUKKgzKdTFXUkpLj_mA&quot;,&quot;gi&quot;:&quot;B_ZoME8Um5gIPsvaw5hqWQ&quot;,&quot;ti&quot;:&quot;characters&quot;,&quot;vs&quot;:{&quot;f&quot;:[690,691],&quot;i&quot;:{&quot;d&quot;:&quot;6G_XUKKgzKdTFXUkpLj_mA&quot;,&quot;p&quot;:true}}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ISPRING_SLIDE_INDENT_LEVEL" val="0"/>
  <p:tag name="GENSWF_ADVANCE_TIME" val="5.000"/>
  <p:tag name="ISPRING_CUSTOM_TIMING_USED" val="1"/>
  <p:tag name="GENSWF_SLIDE_UID" val="{7BDEC91C-F1F5-4A03-8332-A4DF1F7EB4F0}:265"/>
  <p:tag name="ISPRING_SLIDE_ID_2" val="{F98CEE37-E892-4281-A008-3D29A2D3CA31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fDBxzf-bnL2aPjfiANErZA&quot;,&quot;gi&quot;:&quot;KkFKOvMaBX0q0PuUSj2oWA&quot;,&quot;ti&quot;:&quot;object_sets&quot;,&quot;vs&quot;:{&quot;f&quot;:[1046,1027,1030,1032],&quot;i&quot;:{&quot;d&quot;:&quot;fDBxzf-bnL2aPjfiANErZA&quot;,&quot;p&quot;:true}}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-oy7RRVFEtclMaa1Y-sYLA&quot;,&quot;gi&quot;:&quot;B_ZoME8Um5gIPsvaw5hqWQ&quot;,&quot;ti&quot;:&quot;characters&quot;,&quot;vs&quot;:{&quot;f&quot;:[690,691],&quot;i&quot;:{&quot;d&quot;:&quot;-oy7RRVFEtclMaa1Y-sYLA&quot;,&quot;p&quot;:true}}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ISPRING_SLIDE_INDENT_LEVEL" val="0"/>
  <p:tag name="GENSWF_ADVANCE_TIME" val="5.000"/>
  <p:tag name="ISPRING_CUSTOM_TIMING_USED" val="1"/>
  <p:tag name="GENSWF_SLIDE_UID" val="{7BDEC91C-F1F5-4A03-8332-A4DF1F7EB4F0}:265"/>
  <p:tag name="ISPRING_SLIDE_ID_2" val="{F98CEE37-E892-4281-A008-3D29A2D3CA31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fDBxzf-bnL2aPjfiANErZA&quot;,&quot;gi&quot;:&quot;KkFKOvMaBX0q0PuUSj2oWA&quot;,&quot;ti&quot;:&quot;object_sets&quot;,&quot;vs&quot;:{&quot;f&quot;:[1046,1027,1030,1032],&quot;i&quot;:{&quot;d&quot;:&quot;fDBxzf-bnL2aPjfiANErZA&quot;,&quot;p&quot;:true}}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zm_AkH21Bi_8ROskLfbBBw&quot;,&quot;gi&quot;:&quot;B_ZoME8Um5gIPsvaw5hqWQ&quot;,&quot;ti&quot;:&quot;characters&quot;,&quot;vs&quot;:{&quot;f&quot;:[690,691],&quot;i&quot;:{&quot;d&quot;:&quot;zm_AkH21Bi_8ROskLfbBBw&quot;,&quot;p&quot;:true}}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ISPRING_SLIDE_INDENT_LEVEL" val="0"/>
  <p:tag name="GENSWF_ADVANCE_TIME" val="5.000"/>
  <p:tag name="ISPRING_CUSTOM_TIMING_USED" val="1"/>
  <p:tag name="GENSWF_SLIDE_UID" val="{B0142EB5-6700-4435-91B3-0D24C121AD19}:266"/>
  <p:tag name="ISPRING_SLIDE_ID_2" val="{5519A263-715C-40D4-81B8-DB766E24F7B9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fDBxzf-bnL2aPjfiANErZA&quot;,&quot;gi&quot;:&quot;KkFKOvMaBX0q0PuUSj2oWA&quot;,&quot;ti&quot;:&quot;object_sets&quot;,&quot;vs&quot;:{&quot;f&quot;:[1046,1027,1030,1032],&quot;i&quot;:{&quot;d&quot;:&quot;fDBxzf-bnL2aPjfiANErZA&quot;,&quot;p&quot;:true}}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loz2hWCDS2IZwFvKrPnJ0Q&quot;,&quot;gi&quot;:&quot;B_ZoME8Um5gIPsvaw5hqWQ&quot;,&quot;ti&quot;:&quot;characters&quot;,&quot;vs&quot;:{&quot;f&quot;:[690,691],&quot;i&quot;:{&quot;d&quot;:&quot;loz2hWCDS2IZwFvKrPnJ0Q&quot;,&quot;p&quot;:true}}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GENSWF_SLIDE_UID" val="{4F9E0C39-945E-4733-B956-5ECC9364E04B}:258"/>
  <p:tag name="GENSWF_ADVANCE_TIME" val="5.398"/>
  <p:tag name="ISPRING_CUSTOM_TIMING_USED" val="1"/>
  <p:tag name="ISPRING_SLIDE_ID_2" val="{64EEF2E1-849F-4301-9667-8103476EA1F0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ISPRING_SLIDE_INDENT_LEVEL" val="0"/>
  <p:tag name="GENSWF_ADVANCE_TIME" val="5.000"/>
  <p:tag name="ISPRING_CUSTOM_TIMING_USED" val="1"/>
  <p:tag name="GENSWF_SLIDE_UID" val="{E3DA1F08-9967-437A-A361-766890479112}:263"/>
  <p:tag name="ISPRING_SLIDE_ID_2" val="{D521604B-F80A-4CC9-8E73-1844F84C7167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fDBxzf-bnL2aPjfiANErZA&quot;,&quot;gi&quot;:&quot;KkFKOvMaBX0q0PuUSj2oWA&quot;,&quot;ti&quot;:&quot;object_sets&quot;,&quot;vs&quot;:{&quot;f&quot;:[1046,1027,1030,1032],&quot;i&quot;:{&quot;d&quot;:&quot;fDBxzf-bnL2aPjfiANErZA&quot;,&quot;p&quot;:true}}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JBPOxlqcJP_GQnTQXbCZ_g&quot;,&quot;gi&quot;:&quot;B_ZoME8Um5gIPsvaw5hqWQ&quot;,&quot;ti&quot;:&quot;characters&quot;,&quot;vs&quot;:{&quot;f&quot;:[690,691],&quot;i&quot;:{&quot;d&quot;:&quot;JBPOxlqcJP_GQnTQXbCZ_g&quot;,&quot;p&quot;:true}}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ISPRING_SLIDE_INDENT_LEVEL" val="0"/>
  <p:tag name="GENSWF_ADVANCE_TIME" val="5.000"/>
  <p:tag name="ISPRING_CUSTOM_TIMING_USED" val="1"/>
  <p:tag name="GENSWF_SLIDE_UID" val="{7BDEC91C-F1F5-4A03-8332-A4DF1F7EB4F0}:265"/>
  <p:tag name="ISPRING_SLIDE_ID_2" val="{F98CEE37-E892-4281-A008-3D29A2D3CA31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CONTENTLIB_ASSET_META" val="{&quot;ai&quot;:&quot;fDBxzf-bnL2aPjfiANErZA&quot;,&quot;gi&quot;:&quot;KkFKOvMaBX0q0PuUSj2oWA&quot;,&quot;ti&quot;:&quot;object_sets&quot;,&quot;vs&quot;:{&quot;f&quot;:[1046,1027,1030,1032],&quot;i&quot;:{&quot;d&quot;:&quot;fDBxzf-bnL2aPjfiANErZA&quot;,&quot;p&quot;:true}}}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1721</TotalTime>
  <Words>1627</Words>
  <Application>Microsoft Office PowerPoint</Application>
  <PresentationFormat>Широкоэкранный</PresentationFormat>
  <Paragraphs>169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Тема Office</vt:lpstr>
      <vt:lpstr>Боевой курс C++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Lection1</dc:title>
  <dc:creator>Роман Шамин</dc:creator>
  <cp:lastModifiedBy>Роман Шамин</cp:lastModifiedBy>
  <cp:revision>73</cp:revision>
  <dcterms:created xsi:type="dcterms:W3CDTF">2022-01-01T08:01:57Z</dcterms:created>
  <dcterms:modified xsi:type="dcterms:W3CDTF">2022-01-05T17:32:05Z</dcterms:modified>
</cp:coreProperties>
</file>

<file path=docProps/thumbnail.jpeg>
</file>